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1813" userDrawn="1">
          <p15:clr>
            <a:srgbClr val="A4A3A4"/>
          </p15:clr>
        </p15:guide>
        <p15:guide id="3" pos="452" userDrawn="1">
          <p15:clr>
            <a:srgbClr val="A4A3A4"/>
          </p15:clr>
        </p15:guide>
        <p15:guide id="4" pos="19957" userDrawn="1">
          <p15:clr>
            <a:srgbClr val="A4A3A4"/>
          </p15:clr>
        </p15:guide>
        <p15:guide id="5" orient="horz" pos="452" userDrawn="1">
          <p15:clr>
            <a:srgbClr val="A4A3A4"/>
          </p15:clr>
        </p15:guide>
        <p15:guide id="6" orient="horz" pos="26761" userDrawn="1">
          <p15:clr>
            <a:srgbClr val="A4A3A4"/>
          </p15:clr>
        </p15:guide>
        <p15:guide id="7" pos="10431" userDrawn="1">
          <p15:clr>
            <a:srgbClr val="A4A3A4"/>
          </p15:clr>
        </p15:guide>
        <p15:guide id="8" pos="9978" userDrawn="1">
          <p15:clr>
            <a:srgbClr val="A4A3A4"/>
          </p15:clr>
        </p15:guide>
        <p15:guide id="9" orient="horz" pos="13607" userDrawn="1">
          <p15:clr>
            <a:srgbClr val="A4A3A4"/>
          </p15:clr>
        </p15:guide>
        <p15:guide id="11" pos="3174" userDrawn="1">
          <p15:clr>
            <a:srgbClr val="A4A3A4"/>
          </p15:clr>
        </p15:guide>
        <p15:guide id="12" orient="horz" pos="4739" userDrawn="1">
          <p15:clr>
            <a:srgbClr val="A4A3A4"/>
          </p15:clr>
        </p15:guide>
        <p15:guide id="13" pos="5215" userDrawn="1">
          <p15:clr>
            <a:srgbClr val="A4A3A4"/>
          </p15:clr>
        </p15:guide>
        <p15:guide id="14" pos="15194" userDrawn="1">
          <p15:clr>
            <a:srgbClr val="A4A3A4"/>
          </p15:clr>
        </p15:guide>
        <p15:guide id="15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482" y="24"/>
      </p:cViewPr>
      <p:guideLst>
        <p:guide orient="horz" pos="4308"/>
        <p:guide pos="1813"/>
        <p:guide pos="452"/>
        <p:guide pos="19957"/>
        <p:guide orient="horz" pos="452"/>
        <p:guide orient="horz" pos="26761"/>
        <p:guide pos="10431"/>
        <p:guide pos="9978"/>
        <p:guide orient="horz" pos="13607"/>
        <p:guide pos="3174"/>
        <p:guide orient="horz" pos="4739"/>
        <p:guide pos="5215"/>
        <p:guide pos="15194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6000" b="1" dirty="0"/>
              <a:t>Exemplo</a:t>
            </a:r>
            <a:r>
              <a:rPr lang="pt-BR" sz="6000" b="1" baseline="0" dirty="0"/>
              <a:t> de</a:t>
            </a:r>
            <a:r>
              <a:rPr lang="pt-BR" sz="6000" b="1" dirty="0"/>
              <a:t> Gráfico</a:t>
            </a:r>
          </a:p>
        </c:rich>
      </c:tx>
      <c:layout>
        <c:manualLayout>
          <c:xMode val="edge"/>
          <c:yMode val="edge"/>
          <c:x val="0.25254514150120955"/>
          <c:y val="1.0927444635714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ST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E-4EAF-9D90-7AE5FF167B0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ON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E-4EAF-9D90-7AE5FF167B0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KS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FE-4EAF-9D90-7AE5FF167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753520"/>
        <c:axId val="623754768"/>
      </c:lineChart>
      <c:catAx>
        <c:axId val="6237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4768"/>
        <c:crosses val="autoZero"/>
        <c:auto val="1"/>
        <c:lblAlgn val="ctr"/>
        <c:lblOffset val="100"/>
        <c:noMultiLvlLbl val="0"/>
      </c:catAx>
      <c:valAx>
        <c:axId val="623754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6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9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0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0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4DFE-3FB5-4B10-A6CF-2295613928D6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sv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5.pn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7580671" y="995870"/>
            <a:ext cx="24101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0" b="1" dirty="0"/>
              <a:t>TÍTULO DA PESQUISA: Subtítulo da Pesquisa; Sugestão: fonte 72 </a:t>
            </a:r>
            <a:r>
              <a:rPr lang="pt-BR" sz="8000" b="1" dirty="0" err="1"/>
              <a:t>pt</a:t>
            </a:r>
            <a:r>
              <a:rPr lang="pt-BR" sz="8000" b="1" dirty="0"/>
              <a:t> ou maior. Modelo configurado p/90x120 cm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7580671" y="3817115"/>
            <a:ext cx="241010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Unidade/UNICAMP), </a:t>
            </a:r>
            <a:r>
              <a:rPr lang="pt-BR" sz="4400" b="1" dirty="0"/>
              <a:t>Beltrano</a:t>
            </a:r>
            <a:r>
              <a:rPr lang="pt-BR" sz="4400" dirty="0"/>
              <a:t> </a:t>
            </a:r>
            <a:r>
              <a:rPr lang="pt-BR" sz="4400" b="1" dirty="0"/>
              <a:t>de Tal </a:t>
            </a:r>
            <a:r>
              <a:rPr lang="pt-BR" sz="4400" dirty="0"/>
              <a:t>(Sigla da Unidade/UNICAMP), </a:t>
            </a:r>
            <a:r>
              <a:rPr lang="pt-BR" sz="4400" b="1" dirty="0"/>
              <a:t>Coautor 1 de Tal </a:t>
            </a:r>
            <a:r>
              <a:rPr lang="pt-BR" sz="4400" dirty="0"/>
              <a:t>(Instituição), </a:t>
            </a:r>
            <a:r>
              <a:rPr lang="pt-BR" sz="4400" b="1" dirty="0"/>
              <a:t>Coautor 2 de Tal </a:t>
            </a:r>
            <a:r>
              <a:rPr lang="pt-BR" sz="4400" dirty="0"/>
              <a:t>(Instituição), </a:t>
            </a:r>
            <a:r>
              <a:rPr lang="pt-BR" sz="4400" b="1" dirty="0"/>
              <a:t>Coautor 3 de Tal </a:t>
            </a:r>
            <a:r>
              <a:rPr lang="pt-BR" sz="4400" dirty="0"/>
              <a:t>(Instituição)</a:t>
            </a:r>
            <a:endParaRPr lang="pt-BR" sz="4400" b="1" dirty="0"/>
          </a:p>
          <a:p>
            <a:pPr>
              <a:spcAft>
                <a:spcPts val="600"/>
              </a:spcAft>
            </a:pPr>
            <a:r>
              <a:rPr lang="pt-BR" sz="4400" dirty="0"/>
              <a:t>Financiamento: PIBIC/CNPq, </a:t>
            </a:r>
            <a:r>
              <a:rPr lang="pt-BR" sz="4400" dirty="0" err="1"/>
              <a:t>Pesquisa-SAE</a:t>
            </a:r>
            <a:r>
              <a:rPr lang="pt-BR" sz="4400" dirty="0"/>
              <a:t>, FAPESP, EMBRAPA, etc.</a:t>
            </a:r>
          </a:p>
          <a:p>
            <a:pPr>
              <a:spcAft>
                <a:spcPts val="600"/>
              </a:spcAft>
            </a:pPr>
            <a:r>
              <a:rPr lang="pt-BR" sz="4400" b="1" i="1" dirty="0"/>
              <a:t>Palavras-Chave: Palavra-chave 1, Palavra-chave 2, Palavra-chave 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F6436F3-1A76-5015-167D-DA7F55C8111A}"/>
              </a:ext>
            </a:extLst>
          </p:cNvPr>
          <p:cNvSpPr txBox="1"/>
          <p:nvPr/>
        </p:nvSpPr>
        <p:spPr>
          <a:xfrm>
            <a:off x="717550" y="30327130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METODOLOGIA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2BDB2D-C205-54E2-3ECF-ED7AF9F36E75}"/>
              </a:ext>
            </a:extLst>
          </p:cNvPr>
          <p:cNvSpPr txBox="1"/>
          <p:nvPr/>
        </p:nvSpPr>
        <p:spPr>
          <a:xfrm>
            <a:off x="16559213" y="15582659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RESULTADOS E DISCUSSÃO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98D2053-8251-7645-F096-CEA21819AB1D}"/>
              </a:ext>
            </a:extLst>
          </p:cNvPr>
          <p:cNvSpPr txBox="1"/>
          <p:nvPr/>
        </p:nvSpPr>
        <p:spPr>
          <a:xfrm>
            <a:off x="16559213" y="27617979"/>
            <a:ext cx="1512252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CONCLUSÕES</a:t>
            </a:r>
          </a:p>
          <a:p>
            <a:pPr algn="just"/>
            <a:r>
              <a:rPr lang="pt-BR" sz="3600" b="1" dirty="0"/>
              <a:t>	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2D4887D-13C1-2027-C873-EB6ED903B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66024"/>
              </p:ext>
            </p:extLst>
          </p:nvPr>
        </p:nvGraphicFramePr>
        <p:xfrm>
          <a:off x="17819688" y="7676124"/>
          <a:ext cx="12593383" cy="70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1A85ED4-582A-1CA6-27B4-A49CE51E4AC5}"/>
              </a:ext>
            </a:extLst>
          </p:cNvPr>
          <p:cNvGrpSpPr/>
          <p:nvPr/>
        </p:nvGrpSpPr>
        <p:grpSpPr>
          <a:xfrm>
            <a:off x="1068900" y="16190745"/>
            <a:ext cx="14334339" cy="13377022"/>
            <a:chOff x="852064" y="13574357"/>
            <a:chExt cx="14334339" cy="13377022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FEC14198-0626-ACB5-1E09-3C06BBB6F919}"/>
                </a:ext>
              </a:extLst>
            </p:cNvPr>
            <p:cNvGrpSpPr/>
            <p:nvPr/>
          </p:nvGrpSpPr>
          <p:grpSpPr>
            <a:xfrm>
              <a:off x="852064" y="13574358"/>
              <a:ext cx="8373321" cy="6172065"/>
              <a:chOff x="1174879" y="13574357"/>
              <a:chExt cx="6588301" cy="4856307"/>
            </a:xfrm>
          </p:grpSpPr>
          <p:pic>
            <p:nvPicPr>
              <p:cNvPr id="27" name="Imagem 26" descr="Pássaro em cima de superfície marrom&#10;&#10;Descrição gerada automaticamente">
                <a:extLst>
                  <a:ext uri="{FF2B5EF4-FFF2-40B4-BE49-F238E27FC236}">
                    <a16:creationId xmlns:a16="http://schemas.microsoft.com/office/drawing/2014/main" id="{1D021AE5-69E0-C881-2BF9-C1EED4089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3179" y="13574357"/>
                <a:ext cx="6530001" cy="435204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AE0A5DF-B85C-77C6-FA70-D69E7A515335}"/>
                  </a:ext>
                </a:extLst>
              </p:cNvPr>
              <p:cNvSpPr txBox="1"/>
              <p:nvPr/>
            </p:nvSpPr>
            <p:spPr>
              <a:xfrm>
                <a:off x="1174879" y="18018984"/>
                <a:ext cx="6530001" cy="41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Charadrius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bicinctu</a:t>
                </a:r>
                <a:r>
                  <a:rPr lang="pt-BR" sz="2800" i="1" dirty="0"/>
                  <a:t> – Fonte: wikimedia.org</a:t>
                </a:r>
                <a:endParaRPr lang="pt-BR" sz="2800" dirty="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5A49E06C-C191-957C-5331-19666A4D2827}"/>
                </a:ext>
              </a:extLst>
            </p:cNvPr>
            <p:cNvGrpSpPr/>
            <p:nvPr/>
          </p:nvGrpSpPr>
          <p:grpSpPr>
            <a:xfrm>
              <a:off x="10081002" y="13574357"/>
              <a:ext cx="5105400" cy="6808555"/>
              <a:chOff x="10383324" y="13468428"/>
              <a:chExt cx="5105400" cy="6808555"/>
            </a:xfrm>
          </p:grpSpPr>
          <p:pic>
            <p:nvPicPr>
              <p:cNvPr id="23" name="Imagem 22" descr="Pássaro em cima de pedra&#10;&#10;Descrição gerada automaticamente com confiança baixa">
                <a:extLst>
                  <a:ext uri="{FF2B5EF4-FFF2-40B4-BE49-F238E27FC236}">
                    <a16:creationId xmlns:a16="http://schemas.microsoft.com/office/drawing/2014/main" id="{6B0EC593-C720-3896-309F-635A5366F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3324" y="13468428"/>
                <a:ext cx="5105400" cy="5705475"/>
              </a:xfrm>
              <a:prstGeom prst="rect">
                <a:avLst/>
              </a:prstGeom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691D058-3183-4F17-4F28-3F9D53F65499}"/>
                  </a:ext>
                </a:extLst>
              </p:cNvPr>
              <p:cNvSpPr txBox="1"/>
              <p:nvPr/>
            </p:nvSpPr>
            <p:spPr>
              <a:xfrm>
                <a:off x="10637157" y="19322876"/>
                <a:ext cx="45977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Anodorhynchus </a:t>
                </a:r>
                <a:r>
                  <a:rPr lang="pt-BR" sz="2800" i="1" dirty="0" err="1"/>
                  <a:t>hyacinthinus</a:t>
                </a:r>
                <a:endParaRPr lang="pt-BR" sz="2800" i="1" dirty="0"/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A2E248A-C048-1221-D4E8-AFB09C9D951E}"/>
                </a:ext>
              </a:extLst>
            </p:cNvPr>
            <p:cNvGrpSpPr/>
            <p:nvPr/>
          </p:nvGrpSpPr>
          <p:grpSpPr>
            <a:xfrm>
              <a:off x="7058402" y="20467450"/>
              <a:ext cx="8128001" cy="6066261"/>
              <a:chOff x="7058402" y="20467450"/>
              <a:chExt cx="8128001" cy="6066261"/>
            </a:xfrm>
          </p:grpSpPr>
          <p:pic>
            <p:nvPicPr>
              <p:cNvPr id="30" name="Imagem 29" descr="Pássaro colorido na cabeça&#10;&#10;Descrição gerada automaticamente">
                <a:extLst>
                  <a:ext uri="{FF2B5EF4-FFF2-40B4-BE49-F238E27FC236}">
                    <a16:creationId xmlns:a16="http://schemas.microsoft.com/office/drawing/2014/main" id="{B4647737-7FA3-1414-08B3-2011985B8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8402" y="20467450"/>
                <a:ext cx="8128000" cy="5416550"/>
              </a:xfrm>
              <a:prstGeom prst="rect">
                <a:avLst/>
              </a:prstGeom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B1AFAFB1-E1DF-BFA4-9C7D-807E93258D8F}"/>
                  </a:ext>
                </a:extLst>
              </p:cNvPr>
              <p:cNvSpPr txBox="1"/>
              <p:nvPr/>
            </p:nvSpPr>
            <p:spPr>
              <a:xfrm>
                <a:off x="7058403" y="26010491"/>
                <a:ext cx="812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Amazona </a:t>
                </a:r>
                <a:r>
                  <a:rPr lang="pt-BR" sz="2800" i="1" dirty="0" err="1"/>
                  <a:t>aestiva</a:t>
                </a:r>
                <a:r>
                  <a:rPr lang="pt-BR" sz="2800" i="1" dirty="0"/>
                  <a:t> - Fonte: wikimedia.org</a:t>
                </a:r>
              </a:p>
            </p:txBody>
          </p:sp>
        </p:grp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8F4C70F6-D3B0-531E-4455-F167F7F4586D}"/>
                </a:ext>
              </a:extLst>
            </p:cNvPr>
            <p:cNvGrpSpPr/>
            <p:nvPr/>
          </p:nvGrpSpPr>
          <p:grpSpPr>
            <a:xfrm>
              <a:off x="1174879" y="20467450"/>
              <a:ext cx="4935079" cy="6483929"/>
              <a:chOff x="1174879" y="20467450"/>
              <a:chExt cx="4935079" cy="6483929"/>
            </a:xfrm>
          </p:grpSpPr>
          <p:pic>
            <p:nvPicPr>
              <p:cNvPr id="36" name="Imagem 35" descr="Pássaro no galho da árvore&#10;&#10;Descrição gerada automaticamente">
                <a:extLst>
                  <a:ext uri="{FF2B5EF4-FFF2-40B4-BE49-F238E27FC236}">
                    <a16:creationId xmlns:a16="http://schemas.microsoft.com/office/drawing/2014/main" id="{6CE5ECC3-F39D-2DCE-BA8E-84780F09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879" y="20467450"/>
                <a:ext cx="4935079" cy="5416550"/>
              </a:xfrm>
              <a:prstGeom prst="rect">
                <a:avLst/>
              </a:prstGeom>
            </p:spPr>
          </p:pic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EEEC5FC-9D58-3908-578A-92B621895C57}"/>
                  </a:ext>
                </a:extLst>
              </p:cNvPr>
              <p:cNvSpPr txBox="1"/>
              <p:nvPr/>
            </p:nvSpPr>
            <p:spPr>
              <a:xfrm>
                <a:off x="1174879" y="25997272"/>
                <a:ext cx="49350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Caracara</a:t>
                </a:r>
                <a:r>
                  <a:rPr lang="pt-BR" sz="2800" i="1" dirty="0"/>
                  <a:t> Plancus</a:t>
                </a:r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INTRODUÇÃO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BC56136-2A09-1EF7-7BE1-5ECA3DB5A21A}"/>
              </a:ext>
            </a:extLst>
          </p:cNvPr>
          <p:cNvSpPr txBox="1"/>
          <p:nvPr/>
        </p:nvSpPr>
        <p:spPr>
          <a:xfrm>
            <a:off x="16559214" y="34558340"/>
            <a:ext cx="151225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BIBLIOGRAFIA</a:t>
            </a:r>
          </a:p>
          <a:p>
            <a:pPr algn="ctr"/>
            <a:r>
              <a:rPr lang="pt-BR" sz="3600" b="1" dirty="0"/>
              <a:t>	REGISTRAR APENAS A BIBLIOGRAFIA CITADA NO PÔSTER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 </a:t>
            </a:r>
            <a:endParaRPr lang="pt-BR" sz="3600" dirty="0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16559213" y="38995412"/>
            <a:ext cx="15122525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16198850" y="39262113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749E1F38-D87E-7E1C-C979-5934EB957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50" y="1355229"/>
            <a:ext cx="6557689" cy="43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7275239" y="1311538"/>
            <a:ext cx="24406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600" b="1" dirty="0"/>
              <a:t>INSTRUÇÕES PARA O USO DESTE MODELO – </a:t>
            </a:r>
            <a:r>
              <a:rPr lang="pt-BR" sz="9600" b="1" u="sng" dirty="0"/>
              <a:t>Não se esqueça de apagar este </a:t>
            </a:r>
            <a:r>
              <a:rPr lang="pt-BR" sz="9600" b="1" i="1" u="sng" dirty="0"/>
              <a:t>slide</a:t>
            </a:r>
            <a:endParaRPr lang="pt-BR" sz="9600" b="1" u="sng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7275239" y="4406892"/>
            <a:ext cx="2332541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Unidade, UNICAMP), Financiamento: PIBIC/CNPq, </a:t>
            </a:r>
            <a:r>
              <a:rPr lang="pt-BR" sz="4400" dirty="0" err="1"/>
              <a:t>Pesquisa-SAE</a:t>
            </a:r>
            <a:r>
              <a:rPr lang="pt-BR" sz="4400" dirty="0"/>
              <a:t>, FAPESP, EMBRAPA, etc.</a:t>
            </a:r>
          </a:p>
          <a:p>
            <a:pPr>
              <a:spcAft>
                <a:spcPts val="600"/>
              </a:spcAft>
            </a:pPr>
            <a:r>
              <a:rPr lang="pt-BR" sz="4400" b="1" i="1" dirty="0"/>
              <a:t>Palavras-Chave: Palavra-chave 1, Palavra-chave 2, Palavra-chave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AVISO</a:t>
            </a:r>
          </a:p>
          <a:p>
            <a:pPr algn="just"/>
            <a:r>
              <a:rPr lang="pt-BR" sz="5400" dirty="0"/>
              <a:t>	</a:t>
            </a:r>
            <a:r>
              <a:rPr lang="pt-BR" sz="4400" b="1" dirty="0"/>
              <a:t>ESTE MODELO É APENAS UMA </a:t>
            </a:r>
            <a:r>
              <a:rPr lang="pt-BR" sz="4400" b="1" u="sng" dirty="0"/>
              <a:t>SUGESTÃO</a:t>
            </a:r>
            <a:r>
              <a:rPr lang="pt-BR" sz="4400" b="1" dirty="0"/>
              <a:t> DE COMO ORGANIZAR/DIAGRAMAR SEU PÔSTER.</a:t>
            </a:r>
          </a:p>
          <a:p>
            <a:pPr algn="just"/>
            <a:r>
              <a:rPr lang="pt-BR" sz="4400" b="1" dirty="0"/>
              <a:t>	O USO DESTE MODELO </a:t>
            </a:r>
            <a:r>
              <a:rPr lang="pt-BR" sz="4400" b="1" u="sng" dirty="0"/>
              <a:t>NÃO É OBRIGATÓRIO.</a:t>
            </a:r>
            <a:endParaRPr lang="pt-BR" sz="4400" u="sng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717550" y="29054999"/>
            <a:ext cx="30964187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8637588" y="29233211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LOGOTIPOS INSTITUCIONAIS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0C638C53-2781-DCF2-311B-D3168E6D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79" y="31213307"/>
            <a:ext cx="4200446" cy="1361441"/>
          </a:xfrm>
          <a:prstGeom prst="rect">
            <a:avLst/>
          </a:prstGeom>
        </p:spPr>
      </p:pic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91019D9D-C989-6E21-00AD-F6D45E4D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03" y="31006182"/>
            <a:ext cx="2303461" cy="1655818"/>
          </a:xfrm>
          <a:prstGeom prst="rect">
            <a:avLst/>
          </a:prstGeom>
        </p:spPr>
      </p:pic>
      <p:pic>
        <p:nvPicPr>
          <p:cNvPr id="66" name="Imagem 65" descr="Logotipo&#10;&#10;Descrição gerada automaticamente">
            <a:extLst>
              <a:ext uri="{FF2B5EF4-FFF2-40B4-BE49-F238E27FC236}">
                <a16:creationId xmlns:a16="http://schemas.microsoft.com/office/drawing/2014/main" id="{BE6637D8-EF3A-3D36-8ECE-5CB1A9C96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3" y="31272882"/>
            <a:ext cx="4086224" cy="1258117"/>
          </a:xfrm>
          <a:prstGeom prst="rect">
            <a:avLst/>
          </a:prstGeom>
        </p:spPr>
      </p:pic>
      <p:pic>
        <p:nvPicPr>
          <p:cNvPr id="68" name="Imagem 67" descr="Placa de letreiro luminoso&#10;&#10;Descrição gerada automaticamente com confiança média">
            <a:extLst>
              <a:ext uri="{FF2B5EF4-FFF2-40B4-BE49-F238E27FC236}">
                <a16:creationId xmlns:a16="http://schemas.microsoft.com/office/drawing/2014/main" id="{A93F2B4C-58C9-D290-4623-C9FA95C66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430036"/>
            <a:ext cx="3810000" cy="10477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EDA74-D952-1442-C68C-AC91361F0DD2}"/>
              </a:ext>
            </a:extLst>
          </p:cNvPr>
          <p:cNvSpPr txBox="1"/>
          <p:nvPr/>
        </p:nvSpPr>
        <p:spPr>
          <a:xfrm>
            <a:off x="16559213" y="7523163"/>
            <a:ext cx="15122524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  <a:p>
            <a:pPr algn="just"/>
            <a:r>
              <a:rPr lang="pt-BR" sz="5400" dirty="0"/>
              <a:t>	</a:t>
            </a:r>
            <a:r>
              <a:rPr lang="pt-BR" sz="4400" dirty="0"/>
              <a:t>Sinta-se à vontade para utilizar texto ou imagens para registrar a/s instituição/</a:t>
            </a:r>
            <a:r>
              <a:rPr lang="pt-BR" sz="4400" dirty="0" err="1"/>
              <a:t>ões</a:t>
            </a:r>
            <a:r>
              <a:rPr lang="pt-BR" sz="4400" dirty="0"/>
              <a:t> apoiadoras de sua pesquisa.</a:t>
            </a:r>
          </a:p>
          <a:p>
            <a:pPr algn="just"/>
            <a:r>
              <a:rPr lang="pt-BR" sz="4400" dirty="0"/>
              <a:t>	Prefira imagens </a:t>
            </a:r>
            <a:r>
              <a:rPr lang="pt-BR" sz="4400" b="1" u="sng" dirty="0"/>
              <a:t>com fundo transparente</a:t>
            </a:r>
            <a:r>
              <a:rPr lang="pt-BR" sz="4400" dirty="0"/>
              <a:t>. Os formatos de arquivo .PNG e .SVG são compatíveis com fundos transparentes. Imagens com fundo na cor branca ficam desagradáveis com fundos coloridos.</a:t>
            </a:r>
          </a:p>
          <a:p>
            <a:pPr algn="just"/>
            <a:r>
              <a:rPr lang="pt-BR" sz="4400" dirty="0"/>
              <a:t>	Prefira imagens </a:t>
            </a:r>
            <a:r>
              <a:rPr lang="pt-BR" sz="4400" b="1" u="sng" dirty="0"/>
              <a:t>com tamanho suficiente </a:t>
            </a:r>
            <a:r>
              <a:rPr lang="pt-BR" sz="4400" dirty="0"/>
              <a:t>para que fiquem em resolução adequada no pôster. Veja o exemplo abaixo: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832E3B-BB3C-72DC-7331-559BF045ED6E}"/>
              </a:ext>
            </a:extLst>
          </p:cNvPr>
          <p:cNvGrpSpPr/>
          <p:nvPr/>
        </p:nvGrpSpPr>
        <p:grpSpPr>
          <a:xfrm>
            <a:off x="16952759" y="15554460"/>
            <a:ext cx="14335432" cy="7505642"/>
            <a:chOff x="717550" y="23755918"/>
            <a:chExt cx="14335432" cy="7505642"/>
          </a:xfrm>
        </p:grpSpPr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2734478-FE45-DB6E-4E94-60C82D13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880" y="23768952"/>
              <a:ext cx="6406909" cy="4605537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08A35AA-1E70-393B-7FD3-D295B6E5129C}"/>
                </a:ext>
              </a:extLst>
            </p:cNvPr>
            <p:cNvSpPr txBox="1"/>
            <p:nvPr/>
          </p:nvSpPr>
          <p:spPr>
            <a:xfrm>
              <a:off x="717550" y="28953236"/>
              <a:ext cx="143354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i="1" dirty="0"/>
                <a:t>Fig. 1: Na esquerda, uma imagem de tamanho adequado e fundo transparente, cujo tamanho original é de 2102x1511 pixels. Na direita, uma imagem de tamanho inadequado e fundo branco, cujo tamanho original é de 65x47 pixels.   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BDE330C-3CDB-DEEB-01F1-A3BAFB6A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618" y="23755918"/>
              <a:ext cx="6369364" cy="4605537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D58C2A-9911-9DFD-6E61-A19BC2D0B7A4}"/>
              </a:ext>
            </a:extLst>
          </p:cNvPr>
          <p:cNvSpPr txBox="1"/>
          <p:nvPr/>
        </p:nvSpPr>
        <p:spPr>
          <a:xfrm>
            <a:off x="734436" y="11873659"/>
            <a:ext cx="1512252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NOMES DOS AUTORES</a:t>
            </a:r>
          </a:p>
          <a:p>
            <a:pPr algn="just"/>
            <a:r>
              <a:rPr lang="pt-BR" sz="4400" dirty="0"/>
              <a:t>	</a:t>
            </a:r>
            <a:r>
              <a:rPr lang="pt-BR" sz="4400" b="1" dirty="0"/>
              <a:t>O nome do/a aluno/a deve estar em primeiro lugar; o do orientador em seguida</a:t>
            </a:r>
            <a:r>
              <a:rPr lang="pt-BR" sz="4400" dirty="0"/>
              <a:t>, e somente então os dos demais coautores.</a:t>
            </a:r>
          </a:p>
          <a:p>
            <a:pPr algn="just"/>
            <a:r>
              <a:rPr lang="pt-BR" sz="4400" dirty="0"/>
              <a:t>	Pode-se registrar os autores com as instituições logo em seguida, entre parênteses, ou como notas/números indicando a qual instituição pertencem; veja os exemplos abaixo.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B48E7F-96A5-1131-0D40-44DCFAC27A15}"/>
              </a:ext>
            </a:extLst>
          </p:cNvPr>
          <p:cNvSpPr txBox="1"/>
          <p:nvPr/>
        </p:nvSpPr>
        <p:spPr>
          <a:xfrm>
            <a:off x="717550" y="17478879"/>
            <a:ext cx="151225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Exemplo 1: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(IFCH/Unicamp), </a:t>
            </a:r>
            <a:r>
              <a:rPr lang="pt-BR" sz="4400" b="1" dirty="0"/>
              <a:t>Ciclano de Tal </a:t>
            </a:r>
            <a:r>
              <a:rPr lang="pt-BR" sz="4400" dirty="0"/>
              <a:t>(IE/Unicamp)</a:t>
            </a:r>
            <a:endParaRPr lang="pt-BR" sz="4400" b="1" i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959A41C-6443-7CEC-7365-9C7166146110}"/>
              </a:ext>
            </a:extLst>
          </p:cNvPr>
          <p:cNvSpPr txBox="1"/>
          <p:nvPr/>
        </p:nvSpPr>
        <p:spPr>
          <a:xfrm>
            <a:off x="717550" y="19578067"/>
            <a:ext cx="151225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Exemplo 2: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Fulano de Tal¹</a:t>
            </a:r>
            <a:r>
              <a:rPr lang="pt-BR" sz="4400" dirty="0"/>
              <a:t>, </a:t>
            </a:r>
            <a:r>
              <a:rPr lang="pt-BR" sz="4400" b="1" dirty="0"/>
              <a:t>Ciclano de Tal¹, João de Tal¹, Teresa de Tal², Raimundo de Tal², Maria de Tal³, Joaquim de Tal³, Lili de Tal³</a:t>
            </a:r>
          </a:p>
          <a:p>
            <a:pPr>
              <a:spcAft>
                <a:spcPts val="600"/>
              </a:spcAft>
            </a:pPr>
            <a:r>
              <a:rPr lang="pt-BR" sz="3600" dirty="0"/>
              <a:t>¹ Faculdade de Odontologia de Piracicaba – FOP/Unicamp; ² Faculdade de Ciências Médicas da Unicamp – FCM/Unicamp; ³ Faculdade de Medicina da Universidade de São Paulo/FMUSP</a:t>
            </a:r>
          </a:p>
        </p:txBody>
      </p:sp>
      <p:pic>
        <p:nvPicPr>
          <p:cNvPr id="39" name="Imagem 38" descr="Logotipo, Ícone&#10;&#10;Descrição gerada automaticamente">
            <a:extLst>
              <a:ext uri="{FF2B5EF4-FFF2-40B4-BE49-F238E27FC236}">
                <a16:creationId xmlns:a16="http://schemas.microsoft.com/office/drawing/2014/main" id="{F55D3ED9-764E-054C-EF68-C11A4654A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6" y="32699274"/>
            <a:ext cx="2482952" cy="2474194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5363C557-9D10-0044-5BB8-B82548742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84" y="33212932"/>
            <a:ext cx="4151288" cy="1356510"/>
          </a:xfrm>
          <a:prstGeom prst="rect">
            <a:avLst/>
          </a:prstGeom>
        </p:spPr>
      </p:pic>
      <p:pic>
        <p:nvPicPr>
          <p:cNvPr id="9" name="Imagem 8" descr="Ícone&#10;&#10;Descrição gerada automaticamente com confiança baixa">
            <a:extLst>
              <a:ext uri="{FF2B5EF4-FFF2-40B4-BE49-F238E27FC236}">
                <a16:creationId xmlns:a16="http://schemas.microsoft.com/office/drawing/2014/main" id="{81B6DBA9-0772-AAE9-13D6-463AB0B4C3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9" y="35332254"/>
            <a:ext cx="3091938" cy="1269397"/>
          </a:xfrm>
          <a:prstGeom prst="rect">
            <a:avLst/>
          </a:prstGeom>
        </p:spPr>
      </p:pic>
      <p:pic>
        <p:nvPicPr>
          <p:cNvPr id="23" name="Imagem 2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E2040BC7-D857-6172-0A17-981575F20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5426742"/>
            <a:ext cx="4194457" cy="1426552"/>
          </a:xfrm>
          <a:prstGeom prst="rect">
            <a:avLst/>
          </a:prstGeom>
        </p:spPr>
      </p:pic>
      <p:pic>
        <p:nvPicPr>
          <p:cNvPr id="25" name="Imagem 2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C4B7F0A-3675-C081-4904-A697D434F5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87" y="35268535"/>
            <a:ext cx="3763056" cy="2089145"/>
          </a:xfrm>
          <a:prstGeom prst="rect">
            <a:avLst/>
          </a:prstGeom>
        </p:spPr>
      </p:pic>
      <p:pic>
        <p:nvPicPr>
          <p:cNvPr id="31" name="Imagem 3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1986F58-02AD-DAA9-595E-450380E86F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95" y="37456939"/>
            <a:ext cx="4236405" cy="1644494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id="{DD74C6DE-280C-E382-21CB-E5921ADE67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36725981"/>
            <a:ext cx="3462150" cy="2447586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D45EEB5D-3E47-CF51-0028-761BFB0AEC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28" y="30531168"/>
            <a:ext cx="1816401" cy="4377810"/>
          </a:xfrm>
          <a:prstGeom prst="rect">
            <a:avLst/>
          </a:prstGeom>
        </p:spPr>
      </p:pic>
      <p:pic>
        <p:nvPicPr>
          <p:cNvPr id="37" name="Imagem 36" descr="Logotipo&#10;&#10;Descrição gerada automaticamente">
            <a:extLst>
              <a:ext uri="{FF2B5EF4-FFF2-40B4-BE49-F238E27FC236}">
                <a16:creationId xmlns:a16="http://schemas.microsoft.com/office/drawing/2014/main" id="{4BE241B9-9FD7-DCCE-596F-4A04F3C8D2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099" y="30640005"/>
            <a:ext cx="2796451" cy="1530490"/>
          </a:xfrm>
          <a:prstGeom prst="rect">
            <a:avLst/>
          </a:prstGeom>
        </p:spPr>
      </p:pic>
      <p:pic>
        <p:nvPicPr>
          <p:cNvPr id="42" name="Imagem 41" descr="Logotipo, Ícone&#10;&#10;Descrição gerada automaticamente">
            <a:extLst>
              <a:ext uri="{FF2B5EF4-FFF2-40B4-BE49-F238E27FC236}">
                <a16:creationId xmlns:a16="http://schemas.microsoft.com/office/drawing/2014/main" id="{B73E7BB0-0FD8-2759-17B6-32446CF299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886" y="30770971"/>
            <a:ext cx="1623332" cy="1295544"/>
          </a:xfrm>
          <a:prstGeom prst="rect">
            <a:avLst/>
          </a:prstGeom>
        </p:spPr>
      </p:pic>
      <p:pic>
        <p:nvPicPr>
          <p:cNvPr id="49" name="Imagem 48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BB2DF83D-7A43-D7BA-8A0D-F574C76D73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251" y="32315322"/>
            <a:ext cx="1517149" cy="2124248"/>
          </a:xfrm>
          <a:prstGeom prst="rect">
            <a:avLst/>
          </a:prstGeom>
        </p:spPr>
      </p:pic>
      <p:pic>
        <p:nvPicPr>
          <p:cNvPr id="51" name="Imagem 50" descr="Diagrama&#10;&#10;Descrição gerada automaticamente">
            <a:extLst>
              <a:ext uri="{FF2B5EF4-FFF2-40B4-BE49-F238E27FC236}">
                <a16:creationId xmlns:a16="http://schemas.microsoft.com/office/drawing/2014/main" id="{4EB4EAC2-00B1-5ACF-2BB1-C41C9C7AD5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558" y="30255242"/>
            <a:ext cx="2095792" cy="2095792"/>
          </a:xfrm>
          <a:prstGeom prst="rect">
            <a:avLst/>
          </a:prstGeom>
        </p:spPr>
      </p:pic>
      <p:pic>
        <p:nvPicPr>
          <p:cNvPr id="62" name="Imagem 61" descr="Logotipo&#10;&#10;Descrição gerada automaticamente">
            <a:extLst>
              <a:ext uri="{FF2B5EF4-FFF2-40B4-BE49-F238E27FC236}">
                <a16:creationId xmlns:a16="http://schemas.microsoft.com/office/drawing/2014/main" id="{1324297C-7647-7C5B-52FC-D58BD150AF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886" y="30172197"/>
            <a:ext cx="2143125" cy="2143125"/>
          </a:xfrm>
          <a:prstGeom prst="rect">
            <a:avLst/>
          </a:prstGeom>
        </p:spPr>
      </p:pic>
      <p:pic>
        <p:nvPicPr>
          <p:cNvPr id="65" name="Imagem 64" descr="Uma imagem contendo Diagrama&#10;&#10;Descrição gerada automaticamente">
            <a:extLst>
              <a:ext uri="{FF2B5EF4-FFF2-40B4-BE49-F238E27FC236}">
                <a16:creationId xmlns:a16="http://schemas.microsoft.com/office/drawing/2014/main" id="{01AB38A2-0758-A3CC-2DE9-E2F6C8422F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340" y="32485677"/>
            <a:ext cx="2143125" cy="2143125"/>
          </a:xfrm>
          <a:prstGeom prst="rect">
            <a:avLst/>
          </a:prstGeom>
        </p:spPr>
      </p:pic>
      <p:pic>
        <p:nvPicPr>
          <p:cNvPr id="71" name="Imagem 70" descr="Uma imagem contendo Logotipo&#10;&#10;Descrição gerada automaticamente">
            <a:extLst>
              <a:ext uri="{FF2B5EF4-FFF2-40B4-BE49-F238E27FC236}">
                <a16:creationId xmlns:a16="http://schemas.microsoft.com/office/drawing/2014/main" id="{E5010D0C-DDB8-8B31-EE0D-716B194AD8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632" y="32863551"/>
            <a:ext cx="1771429" cy="1857143"/>
          </a:xfrm>
          <a:prstGeom prst="rect">
            <a:avLst/>
          </a:prstGeom>
        </p:spPr>
      </p:pic>
      <p:pic>
        <p:nvPicPr>
          <p:cNvPr id="75" name="Imagem 74" descr="Logotipo&#10;&#10;Descrição gerada automaticamente">
            <a:extLst>
              <a:ext uri="{FF2B5EF4-FFF2-40B4-BE49-F238E27FC236}">
                <a16:creationId xmlns:a16="http://schemas.microsoft.com/office/drawing/2014/main" id="{5F95795D-0516-919B-52DB-A40608C262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40" y="32935355"/>
            <a:ext cx="2902015" cy="1447380"/>
          </a:xfrm>
          <a:prstGeom prst="rect">
            <a:avLst/>
          </a:prstGeom>
        </p:spPr>
      </p:pic>
      <p:pic>
        <p:nvPicPr>
          <p:cNvPr id="77" name="Imagem 76" descr="Ícone&#10;&#10;Descrição gerada automaticamente">
            <a:extLst>
              <a:ext uri="{FF2B5EF4-FFF2-40B4-BE49-F238E27FC236}">
                <a16:creationId xmlns:a16="http://schemas.microsoft.com/office/drawing/2014/main" id="{F911E89B-D601-9BD1-AA98-292869BEA1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68" y="35092484"/>
            <a:ext cx="2946502" cy="2946502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id="{45B85226-AEC3-A2BA-A493-6F76757575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0294" y="35092483"/>
            <a:ext cx="3450958" cy="2780809"/>
          </a:xfrm>
          <a:prstGeom prst="rect">
            <a:avLst/>
          </a:prstGeom>
        </p:spPr>
      </p:pic>
      <p:pic>
        <p:nvPicPr>
          <p:cNvPr id="81" name="Imagem 80">
            <a:extLst>
              <a:ext uri="{FF2B5EF4-FFF2-40B4-BE49-F238E27FC236}">
                <a16:creationId xmlns:a16="http://schemas.microsoft.com/office/drawing/2014/main" id="{98B999CE-1FDE-CE99-1AA5-28D4CC2F58E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25522708" y="34884501"/>
            <a:ext cx="2428532" cy="3101239"/>
          </a:xfrm>
          <a:prstGeom prst="rect">
            <a:avLst/>
          </a:prstGeom>
        </p:spPr>
      </p:pic>
      <p:pic>
        <p:nvPicPr>
          <p:cNvPr id="83" name="Imagem 8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63E68B6-D138-EA1C-7049-A3338AD2A6A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562" y="35173468"/>
            <a:ext cx="2508182" cy="2542599"/>
          </a:xfrm>
          <a:prstGeom prst="rect">
            <a:avLst/>
          </a:prstGeom>
        </p:spPr>
      </p:pic>
      <p:pic>
        <p:nvPicPr>
          <p:cNvPr id="85" name="Imagem 84" descr="Ícone&#10;&#10;Descrição gerada automaticamente">
            <a:extLst>
              <a:ext uri="{FF2B5EF4-FFF2-40B4-BE49-F238E27FC236}">
                <a16:creationId xmlns:a16="http://schemas.microsoft.com/office/drawing/2014/main" id="{23F96097-B1CA-3775-CD27-C9A1B2F1EAD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177" y="38852057"/>
            <a:ext cx="2814753" cy="3631031"/>
          </a:xfrm>
          <a:prstGeom prst="rect">
            <a:avLst/>
          </a:prstGeom>
        </p:spPr>
      </p:pic>
      <p:pic>
        <p:nvPicPr>
          <p:cNvPr id="87" name="Imagem 86" descr="Ícone&#10;&#10;Descrição gerada automaticamente">
            <a:extLst>
              <a:ext uri="{FF2B5EF4-FFF2-40B4-BE49-F238E27FC236}">
                <a16:creationId xmlns:a16="http://schemas.microsoft.com/office/drawing/2014/main" id="{3731AA1F-5EC1-C813-71D5-FFD2E49BB51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145" y="38207978"/>
            <a:ext cx="3101239" cy="1279594"/>
          </a:xfrm>
          <a:prstGeom prst="rect">
            <a:avLst/>
          </a:pr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9D01B7F-8E05-3521-A20D-D961434135F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91" y="38852057"/>
            <a:ext cx="1844426" cy="3437506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4475E98B-A18F-BE1B-FBED-1A5D4493C1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132" y="39769251"/>
            <a:ext cx="2058968" cy="2713837"/>
          </a:xfrm>
          <a:prstGeom prst="rect">
            <a:avLst/>
          </a:prstGeom>
        </p:spPr>
      </p:pic>
      <p:pic>
        <p:nvPicPr>
          <p:cNvPr id="20" name="Imagem 19" descr="Forma&#10;&#10;Descrição gerada automaticamente">
            <a:extLst>
              <a:ext uri="{FF2B5EF4-FFF2-40B4-BE49-F238E27FC236}">
                <a16:creationId xmlns:a16="http://schemas.microsoft.com/office/drawing/2014/main" id="{6B6B1CD4-9A3C-CE19-594A-081CBD2943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673" y="38185899"/>
            <a:ext cx="2373928" cy="237392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B03669C1-6931-71BE-B725-2418F582DDD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4307" y="40737942"/>
            <a:ext cx="2934294" cy="1556403"/>
          </a:xfrm>
          <a:prstGeom prst="rect">
            <a:avLst/>
          </a:prstGeom>
        </p:spPr>
      </p:pic>
      <p:pic>
        <p:nvPicPr>
          <p:cNvPr id="36" name="Imagem 35" descr="Logotipo&#10;&#10;Descrição gerada automaticamente">
            <a:extLst>
              <a:ext uri="{FF2B5EF4-FFF2-40B4-BE49-F238E27FC236}">
                <a16:creationId xmlns:a16="http://schemas.microsoft.com/office/drawing/2014/main" id="{862D383F-8DFD-E6A0-3D78-7B0AF6D86B7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749" y="40600186"/>
            <a:ext cx="1676800" cy="1689376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2289160-5779-2C74-635B-3F18BCD63B0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9329" y="38671401"/>
            <a:ext cx="2110208" cy="1219700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7164577C-FEF2-B64E-3162-E2FDBE76C719}"/>
              </a:ext>
            </a:extLst>
          </p:cNvPr>
          <p:cNvSpPr txBox="1"/>
          <p:nvPr/>
        </p:nvSpPr>
        <p:spPr>
          <a:xfrm>
            <a:off x="1076326" y="23942755"/>
            <a:ext cx="1512252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IMAGENS DE FUNDO</a:t>
            </a:r>
          </a:p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pt-BR" sz="4400" b="1" dirty="0"/>
              <a:t>É permitida a utilização de fundos coloridos ou imagens de fundo no pôster; no entanto recomendamos que haja cuidado para que o texto do pôster continue legível. </a:t>
            </a:r>
          </a:p>
          <a:p>
            <a:pPr algn="just"/>
            <a:r>
              <a:rPr lang="pt-BR" sz="4400" dirty="0"/>
              <a:t>	</a:t>
            </a:r>
          </a:p>
        </p:txBody>
      </p:sp>
      <p:pic>
        <p:nvPicPr>
          <p:cNvPr id="47" name="Imagem 46" descr="Logotipo, nome da empresa&#10;&#10;Descrição gerada automaticamente">
            <a:extLst>
              <a:ext uri="{FF2B5EF4-FFF2-40B4-BE49-F238E27FC236}">
                <a16:creationId xmlns:a16="http://schemas.microsoft.com/office/drawing/2014/main" id="{7C273D8F-5CDF-EB0E-1B79-51A219701D6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211" y="38075521"/>
            <a:ext cx="2047512" cy="2153982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17B45548-5900-5FEB-8F95-DC6B9610459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931" y="32392144"/>
            <a:ext cx="2587623" cy="243125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AFA1BB3-D1BE-59CE-2F22-177CAEC35F3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62" y="37883274"/>
            <a:ext cx="3097538" cy="2601931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baixa">
            <a:extLst>
              <a:ext uri="{FF2B5EF4-FFF2-40B4-BE49-F238E27FC236}">
                <a16:creationId xmlns:a16="http://schemas.microsoft.com/office/drawing/2014/main" id="{2C910C77-9980-EC56-CA9A-82D19F13F41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75" y="30220752"/>
            <a:ext cx="2127257" cy="2127257"/>
          </a:xfrm>
          <a:prstGeom prst="rect">
            <a:avLst/>
          </a:prstGeom>
        </p:spPr>
      </p:pic>
      <p:pic>
        <p:nvPicPr>
          <p:cNvPr id="30" name="Imagem 29" descr="Uma imagem contendo bicicleta, trem, laranja, grande&#10;&#10;Descrição gerada automaticamente">
            <a:extLst>
              <a:ext uri="{FF2B5EF4-FFF2-40B4-BE49-F238E27FC236}">
                <a16:creationId xmlns:a16="http://schemas.microsoft.com/office/drawing/2014/main" id="{8BB9542F-3175-7D44-CEE6-E6EC8D2667C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015" y="31558975"/>
            <a:ext cx="2242364" cy="2515686"/>
          </a:xfrm>
          <a:prstGeom prst="rect">
            <a:avLst/>
          </a:prstGeom>
        </p:spPr>
      </p:pic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3726AE54-4E6D-8909-60AB-A61653921F7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679" y="35021219"/>
            <a:ext cx="2115077" cy="2772263"/>
          </a:xfrm>
          <a:prstGeom prst="rect">
            <a:avLst/>
          </a:prstGeom>
        </p:spPr>
      </p:pic>
      <p:pic>
        <p:nvPicPr>
          <p:cNvPr id="27" name="Imagem 26" descr="Forma, Círculo&#10;&#10;Descrição gerada automaticamente">
            <a:extLst>
              <a:ext uri="{FF2B5EF4-FFF2-40B4-BE49-F238E27FC236}">
                <a16:creationId xmlns:a16="http://schemas.microsoft.com/office/drawing/2014/main" id="{7A88F87B-1334-90E0-3989-2E92566D13D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697" y="40721861"/>
            <a:ext cx="3105053" cy="12197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4C979B2-9E47-0404-6F6D-DD00F860590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50" y="1355229"/>
            <a:ext cx="6557689" cy="43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1295</Words>
  <Application>Microsoft Office PowerPoint</Application>
  <PresentationFormat>Personalizar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Yakuwa Mekaru</dc:creator>
  <cp:lastModifiedBy>Marcos Yakuwa Mekaru</cp:lastModifiedBy>
  <cp:revision>24</cp:revision>
  <dcterms:created xsi:type="dcterms:W3CDTF">2022-09-20T18:11:25Z</dcterms:created>
  <dcterms:modified xsi:type="dcterms:W3CDTF">2025-08-08T12:46:47Z</dcterms:modified>
</cp:coreProperties>
</file>