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795" userDrawn="1">
          <p15:clr>
            <a:srgbClr val="A4A3A4"/>
          </p15:clr>
        </p15:guide>
        <p15:guide id="2" orient="horz" pos="164" userDrawn="1">
          <p15:clr>
            <a:srgbClr val="A4A3A4"/>
          </p15:clr>
        </p15:guide>
        <p15:guide id="3" pos="2048" userDrawn="1">
          <p15:clr>
            <a:srgbClr val="A4A3A4"/>
          </p15:clr>
        </p15:guide>
        <p15:guide id="4" pos="5632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pos="7469" userDrawn="1">
          <p15:clr>
            <a:srgbClr val="A4A3A4"/>
          </p15:clr>
        </p15:guide>
        <p15:guide id="8" orient="horz" pos="4269" userDrawn="1">
          <p15:clr>
            <a:srgbClr val="A4A3A4"/>
          </p15:clr>
        </p15:guide>
        <p15:guide id="9" pos="388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2570" userDrawn="1">
          <p15:clr>
            <a:srgbClr val="A4A3A4"/>
          </p15:clr>
        </p15:guide>
        <p15:guide id="12" pos="2661" userDrawn="1">
          <p15:clr>
            <a:srgbClr val="A4A3A4"/>
          </p15:clr>
        </p15:guide>
        <p15:guide id="13" pos="5042" userDrawn="1">
          <p15:clr>
            <a:srgbClr val="A4A3A4"/>
          </p15:clr>
        </p15:guide>
        <p15:guide id="14" pos="511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Mekaru" initials="MM" lastIdx="1" clrIdx="0">
    <p:extLst>
      <p:ext uri="{19B8F6BF-5375-455C-9EA6-DF929625EA0E}">
        <p15:presenceInfo xmlns:p15="http://schemas.microsoft.com/office/powerpoint/2012/main" userId="0f8391d290b540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>
        <p:guide pos="3795"/>
        <p:guide orient="horz" pos="164"/>
        <p:guide pos="2048"/>
        <p:guide pos="5632"/>
        <p:guide orient="horz" pos="4065"/>
        <p:guide pos="211"/>
        <p:guide pos="7469"/>
        <p:guide orient="horz" pos="4269"/>
        <p:guide pos="3885"/>
        <p:guide orient="horz" pos="2160"/>
        <p:guide pos="2570"/>
        <p:guide pos="2661"/>
        <p:guide pos="5042"/>
        <p:guide pos="51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Exemplo</a:t>
            </a:r>
            <a:r>
              <a:rPr lang="pt-BR" baseline="0" dirty="0"/>
              <a:t> de Gráfico</a:t>
            </a:r>
            <a:endParaRPr lang="pt-B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Planilha1!$B$2:$B$9</c:f>
              <c:numCache>
                <c:formatCode>General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  <c:pt idx="4">
                  <c:v>1</c:v>
                </c:pt>
                <c:pt idx="5">
                  <c:v>0.5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4B-4EA2-A32B-2EEFF074BE9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Planilha1!$C$2:$C$9</c:f>
              <c:numCache>
                <c:formatCode>General</c:formatCode>
                <c:ptCount val="8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4B-4EA2-A32B-2EEFF074BE94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KS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Planilha1!$D$2:$D$9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0.5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4B-4EA2-A32B-2EEFF074B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5794415"/>
        <c:axId val="265794831"/>
      </c:lineChart>
      <c:catAx>
        <c:axId val="265794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831"/>
        <c:crosses val="autoZero"/>
        <c:auto val="1"/>
        <c:lblAlgn val="ctr"/>
        <c:lblOffset val="100"/>
        <c:noMultiLvlLbl val="0"/>
      </c:catAx>
      <c:valAx>
        <c:axId val="265794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415"/>
        <c:crosses val="autoZero"/>
        <c:crossBetween val="between"/>
      </c:valAx>
      <c:spPr>
        <a:noFill/>
        <a:ln w="127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CA538-A436-4B93-85E7-5409847BB48F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8B3D3-13D6-459A-A082-9A3DB99B1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1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5C70-398F-4CDB-89C5-A4EDCD28615A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38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A90F-E8F1-4984-87F2-41B0B82EC979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27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FB06-48AB-4319-B2E1-80ACE3079366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41E4-4836-4C29-81DB-1E35FF2DB35C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61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5167-2F58-4771-BA41-A3738C704D3C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6EEA-5958-4738-89F1-E1D88C72D1E7}" type="datetime1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5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8825-EEB9-4076-BB60-F03B088C0749}" type="datetime1">
              <a:rPr lang="pt-BR" smtClean="0"/>
              <a:t>03/06/2025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9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0EA-9020-4022-ACF8-B1B02BB79AEC}" type="datetime1">
              <a:rPr lang="pt-BR" smtClean="0"/>
              <a:t>03/06/2025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68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5290-6F0E-4091-9187-53EFB396323B}" type="datetime1">
              <a:rPr lang="pt-BR" smtClean="0"/>
              <a:t>03/06/2025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08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AFBA-F784-4F1E-852F-DC54734ACF63}" type="datetime1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8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F24-267D-44CB-BE38-C5679C11316F}" type="datetime1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33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679F-CD0C-453C-9939-053266743A26}" type="datetime1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04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Florida_Box_Turtle_Digon3.jpg&amp;oldid=51044474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Rosy-faced_lovebird_(Agapornis_roseicollis_roseicollis)_2.jpg&amp;oldid=446215642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mmons.wikimedia.org/w/index.php?title=File:Eudyptula_minor_family_exiting_burrow.jpg&amp;oldid=497761928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26051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1</a:t>
            </a:fld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8FF6A15-8D3B-444F-B76B-D3859155659E}"/>
              </a:ext>
            </a:extLst>
          </p:cNvPr>
          <p:cNvSpPr txBox="1"/>
          <p:nvPr/>
        </p:nvSpPr>
        <p:spPr>
          <a:xfrm>
            <a:off x="349996" y="2834569"/>
            <a:ext cx="5681379" cy="361861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OBJETIVOS DA PESQUISA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Este é um modelo de como deve se parecer um resumo para o XXXIII Congresso de Iniciação Científica da Unicamp em formato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usando o Powerpoint.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O modelo </a:t>
            </a:r>
            <a:r>
              <a:rPr lang="pt-BR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pode ser adaptado da maneira como for conveniente para o resumo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seja no tamanho, cor e tipo da fonte, posicionamento dos elementos, cor de fundo etc., mas 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é obrigatório que sejam mantidos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banner do Congresso (apenas na 1ª Página)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Título, Palavras-Chave e autores/as, com as unidades à qual pertencem e a instituição à qual pertencem.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Os rodapés (“XXXIII Congresso de Iniciação Científica da Unicamp”).</a:t>
            </a: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O resumo deve ter entre  </a:t>
            </a:r>
            <a:r>
              <a:rPr lang="pt-BR" sz="1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3 e 5 slides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; ele deve também ser enviado em formato .</a:t>
            </a:r>
            <a:r>
              <a:rPr lang="pt-B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estrutura sugerida nos tópicos (Introdução, Metodologia, Resultados e Discussão, Conclusões, Referência Bibliográfica) pode ser adaptada da forma que for necessária/pertinente para sua pesquisa.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CDDF53A-6678-4F8B-8350-FE83AE422FA6}"/>
              </a:ext>
            </a:extLst>
          </p:cNvPr>
          <p:cNvSpPr txBox="1"/>
          <p:nvPr/>
        </p:nvSpPr>
        <p:spPr>
          <a:xfrm>
            <a:off x="349997" y="1311075"/>
            <a:ext cx="568137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TÍTULO DA PESQUISA A SER APRESENTADA NO CONGRESSO</a:t>
            </a:r>
          </a:p>
          <a:p>
            <a:pPr>
              <a:spcAft>
                <a:spcPts val="12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Palavras-chave: Palavra-Chave-1, Palavra-Chave-2, Palavra-chave-3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Fulano(a) de Tal, SIGLA UNIDADE – SIGLA INSTITUIÇÃO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Prof. Dr. Fulano(a) de Tal, (orientador(a)), SIGLA UNID. – SIGLA INST.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AB19A43-31AF-4E8E-AEBC-F02A6B28B2C4}"/>
              </a:ext>
            </a:extLst>
          </p:cNvPr>
          <p:cNvSpPr txBox="1"/>
          <p:nvPr/>
        </p:nvSpPr>
        <p:spPr>
          <a:xfrm>
            <a:off x="6169025" y="262104"/>
            <a:ext cx="5699409" cy="351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Sugestões: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Recomendamos que as margens sejam mantidas em torno de 1cm, para facilitar a leitura do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Procure manter o texto em um tamanho legível; o resumo (em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será disponibilizado para os visitantes do evento.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Uma vez que o espaço é limitado, procure condensar sua pesquisa aos pontos mais importantes.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METODOLOGIA DA PESQUISA</a:t>
            </a:r>
          </a:p>
          <a:p>
            <a:pPr algn="just">
              <a:lnSpc>
                <a:spcPct val="150000"/>
              </a:lnSpc>
            </a:pPr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Imagens e tabelas: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é recomendável que o resumo possua imagens e tabelas, principalmente considerando que o PowerPoint é um meio mais voltado ao visual que o Word/processadores de texto. A função “agrupar” (Fig.1) pode ser útil para manter juntos imagens, tabelas ou gráficos e suas respectivas legendas, como fizemos com o exemplo logo abaixo, na Fig.2. Ela é usada selecionando os elementos a agrupar com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Shift+clique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 encontrada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do botão direito.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37343C78-EF94-498F-B0E4-09C1B27D2133}"/>
              </a:ext>
            </a:extLst>
          </p:cNvPr>
          <p:cNvGrpSpPr/>
          <p:nvPr/>
        </p:nvGrpSpPr>
        <p:grpSpPr>
          <a:xfrm>
            <a:off x="6302475" y="3888318"/>
            <a:ext cx="5432508" cy="2390309"/>
            <a:chOff x="6416310" y="2857329"/>
            <a:chExt cx="5432508" cy="2390309"/>
          </a:xfrm>
        </p:grpSpPr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90C726B-23B6-496E-87C7-9816F7EEDCAB}"/>
                </a:ext>
              </a:extLst>
            </p:cNvPr>
            <p:cNvGrpSpPr/>
            <p:nvPr/>
          </p:nvGrpSpPr>
          <p:grpSpPr>
            <a:xfrm>
              <a:off x="8954043" y="2857329"/>
              <a:ext cx="2894775" cy="2390309"/>
              <a:chOff x="7155060" y="3428999"/>
              <a:chExt cx="3614257" cy="2984410"/>
            </a:xfrm>
          </p:grpSpPr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27962113-B319-4487-90BF-81A4803C71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5060" y="3428999"/>
                <a:ext cx="3614257" cy="2407999"/>
              </a:xfrm>
              <a:prstGeom prst="rect">
                <a:avLst/>
              </a:prstGeom>
              <a:ln w="12700" cap="sq">
                <a:solidFill>
                  <a:schemeClr val="tx1"/>
                </a:solidFill>
                <a:round/>
              </a:ln>
            </p:spPr>
          </p:pic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271EEC43-9BD2-4492-9758-A8A294DD9433}"/>
                  </a:ext>
                </a:extLst>
              </p:cNvPr>
              <p:cNvSpPr txBox="1"/>
              <p:nvPr/>
            </p:nvSpPr>
            <p:spPr>
              <a:xfrm>
                <a:off x="7155060" y="5836999"/>
                <a:ext cx="3614257" cy="576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2: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Terrapene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carolina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bauri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(fonte: 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https://commons.wikimedia.org/w/</a:t>
                </a:r>
                <a:r>
                  <a:rPr lang="pt-BR" sz="800" dirty="0" err="1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index.php?title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=File:Florida_Box_Turtle_Digon3.jpg&amp;oldid=510444744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p:grpSp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B49434BF-2C7B-419C-97EC-26AEB8E50A7C}"/>
                </a:ext>
              </a:extLst>
            </p:cNvPr>
            <p:cNvGrpSpPr/>
            <p:nvPr/>
          </p:nvGrpSpPr>
          <p:grpSpPr>
            <a:xfrm>
              <a:off x="6416310" y="2857330"/>
              <a:ext cx="2175889" cy="2221159"/>
              <a:chOff x="6443949" y="2606470"/>
              <a:chExt cx="2175889" cy="2221159"/>
            </a:xfrm>
          </p:grpSpPr>
          <p:pic>
            <p:nvPicPr>
              <p:cNvPr id="23" name="Imagem 22">
                <a:extLst>
                  <a:ext uri="{FF2B5EF4-FFF2-40B4-BE49-F238E27FC236}">
                    <a16:creationId xmlns:a16="http://schemas.microsoft.com/office/drawing/2014/main" id="{1D0D9198-539F-4274-9509-ABD309295C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43949" y="2606470"/>
                <a:ext cx="2175889" cy="197726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9FC93CDC-B144-4DA7-8E7D-65951212C0E0}"/>
                  </a:ext>
                </a:extLst>
              </p:cNvPr>
              <p:cNvSpPr txBox="1"/>
              <p:nvPr/>
            </p:nvSpPr>
            <p:spPr>
              <a:xfrm>
                <a:off x="6443949" y="4612185"/>
                <a:ext cx="217588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1: “Agrupar”</a:t>
                </a:r>
              </a:p>
            </p:txBody>
          </p:sp>
        </p:grp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3302E8AC-D55E-4AC3-A84D-83B15CF87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653" y="282327"/>
            <a:ext cx="5274852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3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2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3375" y="296863"/>
            <a:ext cx="5691188" cy="577305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Guias e Linhas de Grade: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Guias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são recursos úteis para ajudar com o alinhamento de textos, imagens e caixas de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 com a diagramação em geral; elas podem ser ativadas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aberto com o clique direito (fig.3, à direita). Após serem adicionadas, elas podem ser reposicionadas livremente. As margens dos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deste arquivo de exemplo foram organizadas com guias.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 Linhas de grade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podem ser úteis também para o posicionamento de elementos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caso não deseje usar guias; elas têm mais “granularidade” e geram um campo quadriculado . Para ajustar a distância dos pontos da grade, use 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indicado nas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figs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4 e 5, também acessados com um clique direito.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Neste exemplo, as guias estão ativadas e visíveis. Tanto no modo de apresentação quanto ao exportar/salvar o arquivo como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elas ficarão ocultas.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“Guias inteligentes”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são guias automáticas, que alinham os elementos do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uns em relação aos outros. Elas aparecem como sugestões, em um tracejado vermelho com quotas (setas) assim que se seleciona um elemento (botão esquerdo) e ele começa a ser movido pelo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(fig. 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indent="450215"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isso, esperamos ter lhe ajudado a criar/diagramar seu resumo para o XXXIII Congresso de Iniciação Científica da Unicamp. Antes de terminarmos, alguns lembretes:</a:t>
            </a: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Não se esqueça de verificar se apagou todos os textos “extras”, inclusive notas de rodapé, linhas extras,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etc. antes de anexar o arquivo à sua inscrição para o Congresso.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Lembre-se que este resumo estendido tem um limite de cinco (5) páginas, incluindo a bibliografia. Não é necessário que o resumo possua capa.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resumo deve ser enviado no formato .</a:t>
            </a:r>
            <a:r>
              <a:rPr lang="pt-BR" sz="1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9BB2A83-B8CC-405D-9ABA-D8E650A3EE2A}"/>
              </a:ext>
            </a:extLst>
          </p:cNvPr>
          <p:cNvGrpSpPr/>
          <p:nvPr/>
        </p:nvGrpSpPr>
        <p:grpSpPr>
          <a:xfrm>
            <a:off x="6309435" y="1117110"/>
            <a:ext cx="5456933" cy="4623780"/>
            <a:chOff x="6467854" y="296863"/>
            <a:chExt cx="5456933" cy="4623780"/>
          </a:xfrm>
        </p:grpSpPr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66D27D04-4D3D-4466-8260-3242B5D2EB56}"/>
                </a:ext>
              </a:extLst>
            </p:cNvPr>
            <p:cNvGrpSpPr/>
            <p:nvPr/>
          </p:nvGrpSpPr>
          <p:grpSpPr>
            <a:xfrm>
              <a:off x="6467854" y="296863"/>
              <a:ext cx="5390771" cy="4623780"/>
              <a:chOff x="6589122" y="571106"/>
              <a:chExt cx="5390771" cy="4623780"/>
            </a:xfrm>
          </p:grpSpPr>
          <p:grpSp>
            <p:nvGrpSpPr>
              <p:cNvPr id="7" name="Agrupar 6">
                <a:extLst>
                  <a:ext uri="{FF2B5EF4-FFF2-40B4-BE49-F238E27FC236}">
                    <a16:creationId xmlns:a16="http://schemas.microsoft.com/office/drawing/2014/main" id="{84B53B3B-CEF5-4BAC-803C-277D8DB81022}"/>
                  </a:ext>
                </a:extLst>
              </p:cNvPr>
              <p:cNvGrpSpPr/>
              <p:nvPr/>
            </p:nvGrpSpPr>
            <p:grpSpPr>
              <a:xfrm>
                <a:off x="6589122" y="571106"/>
                <a:ext cx="3269400" cy="2233333"/>
                <a:chOff x="567597" y="978759"/>
                <a:chExt cx="3269400" cy="2233333"/>
              </a:xfrm>
            </p:grpSpPr>
            <p:pic>
              <p:nvPicPr>
                <p:cNvPr id="5" name="Imagem 4">
                  <a:extLst>
                    <a:ext uri="{FF2B5EF4-FFF2-40B4-BE49-F238E27FC236}">
                      <a16:creationId xmlns:a16="http://schemas.microsoft.com/office/drawing/2014/main" id="{D7888D9C-15F6-477C-B3EE-9F6434E4FE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7597" y="978759"/>
                  <a:ext cx="3269400" cy="1972643"/>
                </a:xfrm>
                <a:prstGeom prst="rect">
                  <a:avLst/>
                </a:prstGeom>
                <a:ln w="9525">
                  <a:solidFill>
                    <a:schemeClr val="tx1"/>
                  </a:solidFill>
                </a:ln>
              </p:spPr>
            </p:pic>
            <p:sp>
              <p:nvSpPr>
                <p:cNvPr id="6" name="CaixaDeTexto 5">
                  <a:extLst>
                    <a:ext uri="{FF2B5EF4-FFF2-40B4-BE49-F238E27FC236}">
                      <a16:creationId xmlns:a16="http://schemas.microsoft.com/office/drawing/2014/main" id="{AAEA26A9-09B9-4123-B1CC-1414623A2619}"/>
                    </a:ext>
                  </a:extLst>
                </p:cNvPr>
                <p:cNvSpPr txBox="1"/>
                <p:nvPr/>
              </p:nvSpPr>
              <p:spPr>
                <a:xfrm>
                  <a:off x="567597" y="2996647"/>
                  <a:ext cx="3269400" cy="2154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3: Guias/linhas de grade</a:t>
                  </a:r>
                </a:p>
              </p:txBody>
            </p:sp>
          </p:grpSp>
          <p:grpSp>
            <p:nvGrpSpPr>
              <p:cNvPr id="19" name="Agrupar 18">
                <a:extLst>
                  <a:ext uri="{FF2B5EF4-FFF2-40B4-BE49-F238E27FC236}">
                    <a16:creationId xmlns:a16="http://schemas.microsoft.com/office/drawing/2014/main" id="{5AA4B74C-9633-425F-B865-FBB3E3596BB1}"/>
                  </a:ext>
                </a:extLst>
              </p:cNvPr>
              <p:cNvGrpSpPr/>
              <p:nvPr/>
            </p:nvGrpSpPr>
            <p:grpSpPr>
              <a:xfrm>
                <a:off x="6607971" y="571106"/>
                <a:ext cx="5371922" cy="4623780"/>
                <a:chOff x="942865" y="1616485"/>
                <a:chExt cx="5371922" cy="4623780"/>
              </a:xfrm>
            </p:grpSpPr>
            <p:pic>
              <p:nvPicPr>
                <p:cNvPr id="3" name="Imagem 2">
                  <a:extLst>
                    <a:ext uri="{FF2B5EF4-FFF2-40B4-BE49-F238E27FC236}">
                      <a16:creationId xmlns:a16="http://schemas.microsoft.com/office/drawing/2014/main" id="{AB5F23CF-1195-43FE-AFD5-BD371A14F1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42865" y="4051848"/>
                  <a:ext cx="2726307" cy="196979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pic>
              <p:nvPicPr>
                <p:cNvPr id="16" name="Imagem 15">
                  <a:extLst>
                    <a:ext uri="{FF2B5EF4-FFF2-40B4-BE49-F238E27FC236}">
                      <a16:creationId xmlns:a16="http://schemas.microsoft.com/office/drawing/2014/main" id="{A75AE6A3-70E6-4D78-A2F3-EF9593567A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10166" y="1616485"/>
                  <a:ext cx="1904621" cy="197264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sp>
              <p:nvSpPr>
                <p:cNvPr id="17" name="CaixaDeTexto 16">
                  <a:extLst>
                    <a:ext uri="{FF2B5EF4-FFF2-40B4-BE49-F238E27FC236}">
                      <a16:creationId xmlns:a16="http://schemas.microsoft.com/office/drawing/2014/main" id="{65D1442B-3410-43DC-B4F4-2BF15E89310F}"/>
                    </a:ext>
                  </a:extLst>
                </p:cNvPr>
                <p:cNvSpPr txBox="1"/>
                <p:nvPr/>
              </p:nvSpPr>
              <p:spPr>
                <a:xfrm>
                  <a:off x="4410166" y="3634374"/>
                  <a:ext cx="189351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4: Menu “Grade”</a:t>
                  </a:r>
                </a:p>
              </p:txBody>
            </p: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E4ACB41E-2222-42E2-811C-170A50102128}"/>
                    </a:ext>
                  </a:extLst>
                </p:cNvPr>
                <p:cNvSpPr txBox="1"/>
                <p:nvPr/>
              </p:nvSpPr>
              <p:spPr>
                <a:xfrm>
                  <a:off x="942865" y="6024821"/>
                  <a:ext cx="272630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5: Opções de Grade</a:t>
                  </a:r>
                </a:p>
              </p:txBody>
            </p:sp>
          </p:grpSp>
        </p:grpSp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E1EF71A3-4C75-4163-A7C6-71A8AF280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1896" y="2732226"/>
              <a:ext cx="2632891" cy="19697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175F504B-F9F9-4BB0-8750-618FBB42D7AF}"/>
                </a:ext>
              </a:extLst>
            </p:cNvPr>
            <p:cNvSpPr txBox="1"/>
            <p:nvPr/>
          </p:nvSpPr>
          <p:spPr>
            <a:xfrm>
              <a:off x="9291896" y="4705199"/>
              <a:ext cx="26328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6: Guias inteligentes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53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5964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4" cy="325964"/>
          </a:xfrm>
        </p:spPr>
        <p:txBody>
          <a:bodyPr/>
          <a:lstStyle/>
          <a:p>
            <a:fld id="{A4AF23D8-F3C7-4241-8B92-FA9505B3EAD2}" type="slidenum">
              <a:rPr lang="pt-BR" smtClean="0"/>
              <a:t>3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5" y="260351"/>
            <a:ext cx="374491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</a:t>
            </a:r>
            <a:r>
              <a:rPr lang="pt-BR" sz="1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slide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foi diagramado em três colunas de tamanhos iguais. 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textos dos próximos slides são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ou seja, apenas para ocupar o espaço com texto.</a:t>
            </a:r>
          </a:p>
          <a:p>
            <a:pPr algn="just">
              <a:lnSpc>
                <a:spcPct val="150000"/>
              </a:lnSpc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</a:t>
            </a:r>
            <a:endParaRPr lang="pt-BR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280FC4-C65C-401B-84C3-1161676B159C}"/>
              </a:ext>
            </a:extLst>
          </p:cNvPr>
          <p:cNvSpPr txBox="1"/>
          <p:nvPr/>
        </p:nvSpPr>
        <p:spPr>
          <a:xfrm>
            <a:off x="4224339" y="260350"/>
            <a:ext cx="3743324" cy="6065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vitae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Ut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erat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fames ac ante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B29288C-BD6C-44AC-96F5-DBC1E8EE577E}"/>
              </a:ext>
            </a:extLst>
          </p:cNvPr>
          <p:cNvSpPr txBox="1"/>
          <p:nvPr/>
        </p:nvSpPr>
        <p:spPr>
          <a:xfrm>
            <a:off x="8112125" y="260350"/>
            <a:ext cx="3744913" cy="591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augue,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non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08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799" y="6453188"/>
            <a:ext cx="2916247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4</a:t>
            </a:fld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A818960-5B1B-4C9F-A3C3-0575E9008DA0}"/>
              </a:ext>
            </a:extLst>
          </p:cNvPr>
          <p:cNvSpPr txBox="1"/>
          <p:nvPr/>
        </p:nvSpPr>
        <p:spPr>
          <a:xfrm>
            <a:off x="334963" y="260350"/>
            <a:ext cx="568960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ante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porta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urna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Vestibulum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FA52A9B-6346-47BD-98A3-A1306D4C4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546761"/>
              </p:ext>
            </p:extLst>
          </p:nvPr>
        </p:nvGraphicFramePr>
        <p:xfrm>
          <a:off x="6462239" y="430957"/>
          <a:ext cx="5123376" cy="320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8AAE164F-84B6-4A11-9D4F-FBB2B870B563}"/>
              </a:ext>
            </a:extLst>
          </p:cNvPr>
          <p:cNvSpPr txBox="1"/>
          <p:nvPr/>
        </p:nvSpPr>
        <p:spPr>
          <a:xfrm>
            <a:off x="6462239" y="3636120"/>
            <a:ext cx="51233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i="1" dirty="0">
                <a:latin typeface="Arial" panose="020B0604020202020204" pitchFamily="34" charset="0"/>
                <a:cs typeface="Arial" panose="020B0604020202020204" pitchFamily="34" charset="0"/>
              </a:rPr>
              <a:t>Gráfico 1 – Exemplo de Gráfico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6BFC5E-75B1-43D1-AEB3-D947CE8FD942}"/>
              </a:ext>
            </a:extLst>
          </p:cNvPr>
          <p:cNvSpPr txBox="1"/>
          <p:nvPr/>
        </p:nvSpPr>
        <p:spPr>
          <a:xfrm>
            <a:off x="6167438" y="3943927"/>
            <a:ext cx="5689599" cy="2144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98394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5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4" y="3429000"/>
            <a:ext cx="7632699" cy="29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CONCLUSÕES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46C0CE4-6BD3-4D8A-9CBC-D53F3CC0C047}"/>
              </a:ext>
            </a:extLst>
          </p:cNvPr>
          <p:cNvSpPr txBox="1"/>
          <p:nvPr/>
        </p:nvSpPr>
        <p:spPr>
          <a:xfrm>
            <a:off x="8112125" y="260350"/>
            <a:ext cx="3744922" cy="338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PRIMO, José.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primeiro exemplo de bibliografia.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SEGUNDO, João (Org.),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segundo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DA INSTITUIÇÃO.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terceiro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TERZIO, Antônio. Título de Artigo usado como exemplo de bibliografia.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Revista/Periódico usado como exemplo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Cidade, v. XX, p. XX-YY, 20XX (ano de publicação)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quarto exemplo de bibliografia, com mesmo ano do quinto.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quinto exemplo de bibliografia, com mesmo ano do quarto.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20XXb</a:t>
            </a:r>
            <a:endParaRPr lang="pt-BR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C945033B-A00D-4509-84F4-248291DB2142}"/>
              </a:ext>
            </a:extLst>
          </p:cNvPr>
          <p:cNvGrpSpPr/>
          <p:nvPr/>
        </p:nvGrpSpPr>
        <p:grpSpPr>
          <a:xfrm>
            <a:off x="532387" y="260350"/>
            <a:ext cx="7376536" cy="3168650"/>
            <a:chOff x="532387" y="260350"/>
            <a:chExt cx="7376536" cy="3168650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0DE7F2A5-9360-4D30-9E66-1797ECD49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755" y="260351"/>
              <a:ext cx="268653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BB3133DA-FDAB-413D-84A4-9CEFCC3A2AD7}"/>
                </a:ext>
              </a:extLst>
            </p:cNvPr>
            <p:cNvSpPr txBox="1"/>
            <p:nvPr/>
          </p:nvSpPr>
          <p:spPr>
            <a:xfrm>
              <a:off x="532387" y="2967335"/>
              <a:ext cx="33168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7 -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Agapornis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– fonte: </a:t>
              </a:r>
              <a:r>
                <a:rPr lang="pt-BR" sz="800" dirty="0">
                  <a:hlinkClick r:id="rId3"/>
                </a:rPr>
                <a:t>https://commons.wikimedia.org/w/index.php?title=File:Rosy-faced_lovebird_(Agapornis_roseicollis_roseicollis)_2.jpg&amp;oldid=446215642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5E7CD640-1298-4676-9E8D-37AA3DFE8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0855" y="260350"/>
              <a:ext cx="395806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280CA01D-8D08-465F-B159-FB0C44FCF45B}"/>
                </a:ext>
              </a:extLst>
            </p:cNvPr>
            <p:cNvSpPr txBox="1"/>
            <p:nvPr/>
          </p:nvSpPr>
          <p:spPr>
            <a:xfrm>
              <a:off x="3950854" y="2967335"/>
              <a:ext cx="3958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8 –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Eudyptula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– fonte: 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https://commons.wikimedia.org/w/</a:t>
              </a:r>
              <a:r>
                <a:rPr lang="pt-BR" sz="800" dirty="0" err="1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index.php?title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=File:Eudyptula_minor_family_exiting_burrow.jpg&amp;oldid=497761928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2263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2723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Pró-Reitoria de Pesquisa/Unicamp</dc:creator>
  <cp:lastModifiedBy>Marcos Yakuwa Mekaru</cp:lastModifiedBy>
  <cp:revision>12</cp:revision>
  <dcterms:created xsi:type="dcterms:W3CDTF">2021-06-25T12:55:42Z</dcterms:created>
  <dcterms:modified xsi:type="dcterms:W3CDTF">2025-06-03T13:54:41Z</dcterms:modified>
</cp:coreProperties>
</file>