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7"/>
  </p:notesMasterIdLst>
  <p:sldIdLst>
    <p:sldId id="262" r:id="rId2"/>
    <p:sldId id="258" r:id="rId3"/>
    <p:sldId id="259" r:id="rId4"/>
    <p:sldId id="260" r:id="rId5"/>
    <p:sldId id="261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795" userDrawn="1">
          <p15:clr>
            <a:srgbClr val="A4A3A4"/>
          </p15:clr>
        </p15:guide>
        <p15:guide id="2" orient="horz" pos="164" userDrawn="1">
          <p15:clr>
            <a:srgbClr val="A4A3A4"/>
          </p15:clr>
        </p15:guide>
        <p15:guide id="3" pos="2048" userDrawn="1">
          <p15:clr>
            <a:srgbClr val="A4A3A4"/>
          </p15:clr>
        </p15:guide>
        <p15:guide id="4" pos="5632" userDrawn="1">
          <p15:clr>
            <a:srgbClr val="A4A3A4"/>
          </p15:clr>
        </p15:guide>
        <p15:guide id="5" orient="horz" pos="4065" userDrawn="1">
          <p15:clr>
            <a:srgbClr val="A4A3A4"/>
          </p15:clr>
        </p15:guide>
        <p15:guide id="6" pos="211" userDrawn="1">
          <p15:clr>
            <a:srgbClr val="A4A3A4"/>
          </p15:clr>
        </p15:guide>
        <p15:guide id="7" pos="7469" userDrawn="1">
          <p15:clr>
            <a:srgbClr val="A4A3A4"/>
          </p15:clr>
        </p15:guide>
        <p15:guide id="8" orient="horz" pos="4269" userDrawn="1">
          <p15:clr>
            <a:srgbClr val="A4A3A4"/>
          </p15:clr>
        </p15:guide>
        <p15:guide id="9" pos="3885" userDrawn="1">
          <p15:clr>
            <a:srgbClr val="A4A3A4"/>
          </p15:clr>
        </p15:guide>
        <p15:guide id="10" orient="horz" pos="2160" userDrawn="1">
          <p15:clr>
            <a:srgbClr val="A4A3A4"/>
          </p15:clr>
        </p15:guide>
        <p15:guide id="11" pos="2570" userDrawn="1">
          <p15:clr>
            <a:srgbClr val="A4A3A4"/>
          </p15:clr>
        </p15:guide>
        <p15:guide id="12" pos="2661" userDrawn="1">
          <p15:clr>
            <a:srgbClr val="A4A3A4"/>
          </p15:clr>
        </p15:guide>
        <p15:guide id="13" pos="5042" userDrawn="1">
          <p15:clr>
            <a:srgbClr val="A4A3A4"/>
          </p15:clr>
        </p15:guide>
        <p15:guide id="14" pos="511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rcos Mekaru" initials="MM" lastIdx="1" clrIdx="0">
    <p:extLst>
      <p:ext uri="{19B8F6BF-5375-455C-9EA6-DF929625EA0E}">
        <p15:presenceInfo xmlns:p15="http://schemas.microsoft.com/office/powerpoint/2012/main" userId="0f8391d290b540f4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enhum Estilo, Nenhuma Grad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94" y="108"/>
      </p:cViewPr>
      <p:guideLst>
        <p:guide pos="3795"/>
        <p:guide orient="horz" pos="164"/>
        <p:guide pos="2048"/>
        <p:guide pos="5632"/>
        <p:guide orient="horz" pos="4065"/>
        <p:guide pos="211"/>
        <p:guide pos="7469"/>
        <p:guide orient="horz" pos="4269"/>
        <p:guide pos="3885"/>
        <p:guide orient="horz" pos="2160"/>
        <p:guide pos="2570"/>
        <p:guide pos="2661"/>
        <p:guide pos="5042"/>
        <p:guide pos="511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pt-BR" dirty="0"/>
              <a:t>Exemplo</a:t>
            </a:r>
            <a:r>
              <a:rPr lang="pt-BR" baseline="0" dirty="0"/>
              <a:t> de Gráfico</a:t>
            </a:r>
            <a:endParaRPr lang="pt-BR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t-BR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Planilha1!$B$1</c:f>
              <c:strCache>
                <c:ptCount val="1"/>
                <c:pt idx="0">
                  <c:v>ST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Planilha1!$A$2:$A$9</c:f>
              <c:strCache>
                <c:ptCount val="8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  <c:pt idx="4">
                  <c:v>E</c:v>
                </c:pt>
                <c:pt idx="5">
                  <c:v>F</c:v>
                </c:pt>
                <c:pt idx="6">
                  <c:v>G</c:v>
                </c:pt>
                <c:pt idx="7">
                  <c:v>H</c:v>
                </c:pt>
              </c:strCache>
            </c:strRef>
          </c:cat>
          <c:val>
            <c:numRef>
              <c:f>Planilha1!$B$2:$B$9</c:f>
              <c:numCache>
                <c:formatCode>General</c:formatCode>
                <c:ptCount val="8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2</c:v>
                </c:pt>
                <c:pt idx="4">
                  <c:v>1</c:v>
                </c:pt>
                <c:pt idx="5">
                  <c:v>0.5</c:v>
                </c:pt>
                <c:pt idx="6">
                  <c:v>2</c:v>
                </c:pt>
                <c:pt idx="7">
                  <c:v>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CB4B-4EA2-A32B-2EEFF074BE94}"/>
            </c:ext>
          </c:extLst>
        </c:ser>
        <c:ser>
          <c:idx val="1"/>
          <c:order val="1"/>
          <c:tx>
            <c:strRef>
              <c:f>Planilha1!$C$1</c:f>
              <c:strCache>
                <c:ptCount val="1"/>
                <c:pt idx="0">
                  <c:v>ON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Planilha1!$A$2:$A$9</c:f>
              <c:strCache>
                <c:ptCount val="8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  <c:pt idx="4">
                  <c:v>E</c:v>
                </c:pt>
                <c:pt idx="5">
                  <c:v>F</c:v>
                </c:pt>
                <c:pt idx="6">
                  <c:v>G</c:v>
                </c:pt>
                <c:pt idx="7">
                  <c:v>H</c:v>
                </c:pt>
              </c:strCache>
            </c:strRef>
          </c:cat>
          <c:val>
            <c:numRef>
              <c:f>Planilha1!$C$2:$C$9</c:f>
              <c:numCache>
                <c:formatCode>General</c:formatCode>
                <c:ptCount val="8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  <c:pt idx="4">
                  <c:v>0</c:v>
                </c:pt>
                <c:pt idx="5">
                  <c:v>1</c:v>
                </c:pt>
                <c:pt idx="6">
                  <c:v>3</c:v>
                </c:pt>
                <c:pt idx="7">
                  <c:v>3.5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CB4B-4EA2-A32B-2EEFF074BE94}"/>
            </c:ext>
          </c:extLst>
        </c:ser>
        <c:ser>
          <c:idx val="2"/>
          <c:order val="2"/>
          <c:tx>
            <c:strRef>
              <c:f>Planilha1!$D$1</c:f>
              <c:strCache>
                <c:ptCount val="1"/>
                <c:pt idx="0">
                  <c:v>KS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Planilha1!$A$2:$A$9</c:f>
              <c:strCache>
                <c:ptCount val="8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  <c:pt idx="4">
                  <c:v>E</c:v>
                </c:pt>
                <c:pt idx="5">
                  <c:v>F</c:v>
                </c:pt>
                <c:pt idx="6">
                  <c:v>G</c:v>
                </c:pt>
                <c:pt idx="7">
                  <c:v>H</c:v>
                </c:pt>
              </c:strCache>
            </c:strRef>
          </c:cat>
          <c:val>
            <c:numRef>
              <c:f>Planilha1!$D$2:$D$9</c:f>
              <c:numCache>
                <c:formatCode>General</c:formatCode>
                <c:ptCount val="8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  <c:pt idx="4">
                  <c:v>4</c:v>
                </c:pt>
                <c:pt idx="5">
                  <c:v>1</c:v>
                </c:pt>
                <c:pt idx="6">
                  <c:v>0.5</c:v>
                </c:pt>
                <c:pt idx="7">
                  <c:v>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CB4B-4EA2-A32B-2EEFF074BE9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65794415"/>
        <c:axId val="265794831"/>
      </c:lineChart>
      <c:catAx>
        <c:axId val="26579441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265794831"/>
        <c:crosses val="autoZero"/>
        <c:auto val="1"/>
        <c:lblAlgn val="ctr"/>
        <c:lblOffset val="100"/>
        <c:noMultiLvlLbl val="0"/>
      </c:catAx>
      <c:valAx>
        <c:axId val="26579483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265794415"/>
        <c:crosses val="autoZero"/>
        <c:crossBetween val="between"/>
      </c:valAx>
      <c:spPr>
        <a:noFill/>
        <a:ln w="12700"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t-BR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12700">
      <a:solidFill>
        <a:schemeClr val="tx1"/>
      </a:solidFill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E8CA538-A436-4B93-85E7-5409847BB48F}" type="datetimeFigureOut">
              <a:rPr lang="pt-BR" smtClean="0"/>
              <a:t>30/06/2025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28B3D3-13D6-459A-A082-9A3DB99B191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028122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25C70-398F-4CDB-89C5-A4EDCD28615A}" type="datetime1">
              <a:rPr lang="pt-BR" smtClean="0"/>
              <a:t>30/06/2025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XXIX Congresso de Iniciação Científica da Unicamp - 2021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F23D8-F3C7-4241-8B92-FA9505B3EAD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963883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AA90F-E8F1-4984-87F2-41B0B82EC979}" type="datetime1">
              <a:rPr lang="pt-BR" smtClean="0"/>
              <a:t>30/06/2025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XXIX Congresso de Iniciação Científica da Unicamp - 2021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F23D8-F3C7-4241-8B92-FA9505B3EAD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202786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EFB06-48AB-4319-B2E1-80ACE3079366}" type="datetime1">
              <a:rPr lang="pt-BR" smtClean="0"/>
              <a:t>30/06/2025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XXIX Congresso de Iniciação Científica da Unicamp - 2021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F23D8-F3C7-4241-8B92-FA9505B3EAD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747315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C741E4-4836-4C29-81DB-1E35FF2DB35C}" type="datetime1">
              <a:rPr lang="pt-BR" smtClean="0"/>
              <a:t>30/06/2025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XXIX Congresso de Iniciação Científica da Unicamp - 2021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F23D8-F3C7-4241-8B92-FA9505B3EAD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616120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42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7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15167-2F58-4771-BA41-A3738C704D3C}" type="datetime1">
              <a:rPr lang="pt-BR" smtClean="0"/>
              <a:t>30/06/2025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XXIX Congresso de Iniciação Científica da Unicamp - 2021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F23D8-F3C7-4241-8B92-FA9505B3EAD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959041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1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1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86EEA-5958-4738-89F1-E1D88C72D1E7}" type="datetime1">
              <a:rPr lang="pt-BR" smtClean="0"/>
              <a:t>30/06/2025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XXIX Congresso de Iniciação Científica da Unicamp - 2021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F23D8-F3C7-4241-8B92-FA9505B3EAD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345816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90" y="365129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A8825-EEB9-4076-BB60-F03B088C0749}" type="datetime1">
              <a:rPr lang="pt-BR" smtClean="0"/>
              <a:t>30/06/2025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XXIX Congresso de Iniciação Científica da Unicamp - 2021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F23D8-F3C7-4241-8B92-FA9505B3EAD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609583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C00EA-9020-4022-ACF8-B1B02BB79AEC}" type="datetime1">
              <a:rPr lang="pt-BR" smtClean="0"/>
              <a:t>30/06/2025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XXIX Congresso de Iniciação Científica da Unicamp - 2021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F23D8-F3C7-4241-8B92-FA9505B3EAD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186867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95290-6F0E-4091-9187-53EFB396323B}" type="datetime1">
              <a:rPr lang="pt-BR" smtClean="0"/>
              <a:t>30/06/2025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XXIX Congresso de Iniciação Científica da Unicamp - 2021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F23D8-F3C7-4241-8B92-FA9505B3EAD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910812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90" y="457200"/>
            <a:ext cx="393223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9" y="987429"/>
            <a:ext cx="6172201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90" y="2057400"/>
            <a:ext cx="393223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4AFBA-F784-4F1E-852F-DC54734ACF63}" type="datetime1">
              <a:rPr lang="pt-BR" smtClean="0"/>
              <a:t>30/06/2025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XXIX Congresso de Iniciação Científica da Unicamp - 2021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F23D8-F3C7-4241-8B92-FA9505B3EAD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257841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90" y="457200"/>
            <a:ext cx="393223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9" y="987429"/>
            <a:ext cx="6172201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90" y="2057400"/>
            <a:ext cx="393223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04F24-267D-44CB-BE38-C5679C11316F}" type="datetime1">
              <a:rPr lang="pt-BR" smtClean="0"/>
              <a:t>30/06/2025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XXIX Congresso de Iniciação Científica da Unicamp - 2021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F23D8-F3C7-4241-8B92-FA9505B3EAD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423348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1" y="365129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1" y="635635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20679F-CD0C-453C-9939-053266743A26}" type="datetime1">
              <a:rPr lang="pt-BR" smtClean="0"/>
              <a:t>30/06/2025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1" y="6356354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pt-BR"/>
              <a:t>XXIX Congresso de Iniciação Científica da Unicamp - 2021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5635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AF23D8-F3C7-4241-8B92-FA9505B3EAD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650487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commons.wikimedia.org/w/index.php?title=File:Florida_Box_Turtle_Digon3.jpg&amp;oldid=510444744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commons.wikimedia.org/w/index.php?title=File:Rosy-faced_lovebird_(Agapornis_roseicollis_roseicollis)_2.jpg&amp;oldid=446215642" TargetMode="External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commons.wikimedia.org/w/index.php?title=File:Eudyptula_minor_family_exiting_burrow.jpg&amp;oldid=497761928" TargetMode="External"/><Relationship Id="rId4" Type="http://schemas.openxmlformats.org/officeDocument/2006/relationships/image" Target="../media/image9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457B0A69-7258-4E64-AF32-79DE28F8F1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453188"/>
            <a:ext cx="4114800" cy="323850"/>
          </a:xfrm>
        </p:spPr>
        <p:txBody>
          <a:bodyPr/>
          <a:lstStyle/>
          <a:p>
            <a:r>
              <a:rPr lang="pt-BR" dirty="0"/>
              <a:t>XXXIII Congresso de Iniciação Científica da Unicamp – 2025</a:t>
            </a:r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123C4926-982F-4467-B0B9-DDE952FFF7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940800" y="6453188"/>
            <a:ext cx="2926051" cy="323850"/>
          </a:xfrm>
        </p:spPr>
        <p:txBody>
          <a:bodyPr/>
          <a:lstStyle/>
          <a:p>
            <a:fld id="{A4AF23D8-F3C7-4241-8B92-FA9505B3EAD2}" type="slidenum">
              <a:rPr lang="pt-BR" smtClean="0"/>
              <a:t>1</a:t>
            </a:fld>
            <a:endParaRPr lang="pt-BR" dirty="0"/>
          </a:p>
        </p:txBody>
      </p:sp>
      <p:sp>
        <p:nvSpPr>
          <p:cNvPr id="15" name="CaixaDeTexto 14">
            <a:extLst>
              <a:ext uri="{FF2B5EF4-FFF2-40B4-BE49-F238E27FC236}">
                <a16:creationId xmlns:a16="http://schemas.microsoft.com/office/drawing/2014/main" id="{C8FF6A15-8D3B-444F-B76B-D3859155659E}"/>
              </a:ext>
            </a:extLst>
          </p:cNvPr>
          <p:cNvSpPr txBox="1"/>
          <p:nvPr/>
        </p:nvSpPr>
        <p:spPr>
          <a:xfrm>
            <a:off x="349996" y="2834569"/>
            <a:ext cx="5681379" cy="3618619"/>
          </a:xfrm>
          <a:prstGeom prst="rect">
            <a:avLst/>
          </a:prstGeom>
          <a:noFill/>
        </p:spPr>
        <p:txBody>
          <a:bodyPr wrap="square" rtlCol="0" anchor="t" anchorCtr="0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pt-BR" sz="1600" b="1" dirty="0">
                <a:latin typeface="Arial" panose="020B0604020202020204" pitchFamily="34" charset="0"/>
                <a:cs typeface="Arial" panose="020B0604020202020204" pitchFamily="34" charset="0"/>
              </a:rPr>
              <a:t>OBJETIVOS DA PESQUISA</a:t>
            </a:r>
          </a:p>
          <a:p>
            <a:pPr algn="just">
              <a:lnSpc>
                <a:spcPct val="150000"/>
              </a:lnSpc>
            </a:pP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	Este é um modelo de como deve se parecer um resumo para o XXXIII Congresso de Iniciação Científica da Unicamp em formato .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ppt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, usando o Powerpoint.</a:t>
            </a:r>
          </a:p>
          <a:p>
            <a:pPr algn="just">
              <a:lnSpc>
                <a:spcPct val="150000"/>
              </a:lnSpc>
            </a:pP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	O modelo </a:t>
            </a:r>
            <a:r>
              <a:rPr lang="pt-BR" sz="1000" b="1" i="1" dirty="0">
                <a:latin typeface="Arial" panose="020B0604020202020204" pitchFamily="34" charset="0"/>
                <a:cs typeface="Arial" panose="020B0604020202020204" pitchFamily="34" charset="0"/>
              </a:rPr>
              <a:t>pode ser adaptado da maneira como for conveniente para o resumo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, seja no tamanho, cor e tipo da fonte, posicionamento dos elementos, cor de fundo etc., mas </a:t>
            </a:r>
            <a:r>
              <a:rPr lang="pt-BR" sz="1000" b="1" dirty="0">
                <a:latin typeface="Arial" panose="020B0604020202020204" pitchFamily="34" charset="0"/>
                <a:cs typeface="Arial" panose="020B0604020202020204" pitchFamily="34" charset="0"/>
              </a:rPr>
              <a:t>é obrigatório que sejam mantidos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742987" lvl="1" indent="-285764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sz="1000" b="1" dirty="0">
                <a:latin typeface="Arial" panose="020B0604020202020204" pitchFamily="34" charset="0"/>
                <a:cs typeface="Arial" panose="020B0604020202020204" pitchFamily="34" charset="0"/>
              </a:rPr>
              <a:t>O banner do Congresso (apenas na 1ª Página)</a:t>
            </a:r>
          </a:p>
          <a:p>
            <a:pPr marL="742987" lvl="1" indent="-285764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sz="1000" b="1" dirty="0">
                <a:latin typeface="Arial" panose="020B0604020202020204" pitchFamily="34" charset="0"/>
                <a:cs typeface="Arial" panose="020B0604020202020204" pitchFamily="34" charset="0"/>
              </a:rPr>
              <a:t>O Título, Palavras-Chave e autores/as, com as unidades à qual pertencem e a instituição à qual pertencem.</a:t>
            </a:r>
          </a:p>
          <a:p>
            <a:pPr marL="742987" lvl="1" indent="-285764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sz="1000" b="1" dirty="0">
                <a:latin typeface="Arial" panose="020B0604020202020204" pitchFamily="34" charset="0"/>
                <a:cs typeface="Arial" panose="020B0604020202020204" pitchFamily="34" charset="0"/>
              </a:rPr>
              <a:t>Os rodapés (“XXXIII Congresso de Iniciação Científica da Unicamp”).</a:t>
            </a:r>
          </a:p>
          <a:p>
            <a:pPr marL="23" algn="just">
              <a:lnSpc>
                <a:spcPct val="150000"/>
              </a:lnSpc>
            </a:pPr>
            <a:r>
              <a:rPr lang="pt-BR" sz="1000" b="1" dirty="0">
                <a:latin typeface="Arial" panose="020B0604020202020204" pitchFamily="34" charset="0"/>
                <a:cs typeface="Arial" panose="020B0604020202020204" pitchFamily="34" charset="0"/>
              </a:rPr>
              <a:t>	O resumo deve ter entre  </a:t>
            </a:r>
            <a:r>
              <a:rPr lang="pt-BR" sz="1000" b="1" i="1" u="sng" dirty="0">
                <a:latin typeface="Arial" panose="020B0604020202020204" pitchFamily="34" charset="0"/>
                <a:cs typeface="Arial" panose="020B0604020202020204" pitchFamily="34" charset="0"/>
              </a:rPr>
              <a:t>3 e 5 slides</a:t>
            </a:r>
            <a:r>
              <a:rPr lang="pt-BR" sz="1000" b="1" dirty="0">
                <a:latin typeface="Arial" panose="020B0604020202020204" pitchFamily="34" charset="0"/>
                <a:cs typeface="Arial" panose="020B0604020202020204" pitchFamily="34" charset="0"/>
              </a:rPr>
              <a:t>; ele deve também ser enviado em formato .</a:t>
            </a:r>
            <a:r>
              <a:rPr lang="pt-BR" sz="1000" b="1" dirty="0" err="1">
                <a:latin typeface="Arial" panose="020B0604020202020204" pitchFamily="34" charset="0"/>
                <a:cs typeface="Arial" panose="020B0604020202020204" pitchFamily="34" charset="0"/>
              </a:rPr>
              <a:t>pdf</a:t>
            </a:r>
            <a:r>
              <a:rPr lang="pt-BR" sz="1000" b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pt-BR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3" algn="just">
              <a:lnSpc>
                <a:spcPct val="150000"/>
              </a:lnSpc>
            </a:pPr>
            <a:r>
              <a:rPr lang="pt-BR" sz="1000" b="1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pt-BR" sz="1000" b="1" u="sng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 estrutura sugerida nos tópicos (Introdução, Metodologia, Resultados e Discussão, Conclusões, Referência Bibliográfica) pode ser adaptada da forma que for necessária/pertinente para sua pesquisa.</a:t>
            </a:r>
            <a:endParaRPr lang="pt-BR" sz="1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CaixaDeTexto 17">
            <a:extLst>
              <a:ext uri="{FF2B5EF4-FFF2-40B4-BE49-F238E27FC236}">
                <a16:creationId xmlns:a16="http://schemas.microsoft.com/office/drawing/2014/main" id="{5CDDF53A-6678-4F8B-8350-FE83AE422FA6}"/>
              </a:ext>
            </a:extLst>
          </p:cNvPr>
          <p:cNvSpPr txBox="1"/>
          <p:nvPr/>
        </p:nvSpPr>
        <p:spPr>
          <a:xfrm>
            <a:off x="349997" y="1311075"/>
            <a:ext cx="5681378" cy="15234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1200"/>
              </a:spcAft>
            </a:pPr>
            <a:r>
              <a:rPr lang="pt-BR" sz="1600" b="1" dirty="0">
                <a:latin typeface="Arial" panose="020B0604020202020204" pitchFamily="34" charset="0"/>
                <a:cs typeface="Arial" panose="020B0604020202020204" pitchFamily="34" charset="0"/>
              </a:rPr>
              <a:t>TÍTULO DA PESQUISA A SER APRESENTADA NO CONGRESSO</a:t>
            </a:r>
          </a:p>
          <a:p>
            <a:pPr>
              <a:spcAft>
                <a:spcPts val="1200"/>
              </a:spcAft>
            </a:pPr>
            <a:r>
              <a:rPr lang="pt-BR" sz="1200" b="1" dirty="0">
                <a:latin typeface="Arial" panose="020B0604020202020204" pitchFamily="34" charset="0"/>
                <a:cs typeface="Arial" panose="020B0604020202020204" pitchFamily="34" charset="0"/>
              </a:rPr>
              <a:t>Palavras-chave: Palavra-Chave-1, Palavra-Chave-2, Palavra-chave-3</a:t>
            </a:r>
          </a:p>
          <a:p>
            <a:pPr>
              <a:spcAft>
                <a:spcPts val="600"/>
              </a:spcAft>
            </a:pPr>
            <a:r>
              <a:rPr lang="pt-BR" sz="1200" b="1" dirty="0">
                <a:latin typeface="Arial" panose="020B0604020202020204" pitchFamily="34" charset="0"/>
                <a:cs typeface="Arial" panose="020B0604020202020204" pitchFamily="34" charset="0"/>
              </a:rPr>
              <a:t>Fulano(a) de Tal, SIGLA UNIDADE – SIGLA INSTITUIÇÃO</a:t>
            </a:r>
          </a:p>
          <a:p>
            <a:pPr>
              <a:spcAft>
                <a:spcPts val="600"/>
              </a:spcAft>
            </a:pPr>
            <a:r>
              <a:rPr lang="pt-BR" sz="1200" b="1" dirty="0">
                <a:latin typeface="Arial" panose="020B0604020202020204" pitchFamily="34" charset="0"/>
                <a:cs typeface="Arial" panose="020B0604020202020204" pitchFamily="34" charset="0"/>
              </a:rPr>
              <a:t>Prof. Dr. Fulano(a) de Tal, (orientador(a)), SIGLA UNID. – SIGLA INST.</a:t>
            </a:r>
            <a:endParaRPr lang="pt-BR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CaixaDeTexto 19">
            <a:extLst>
              <a:ext uri="{FF2B5EF4-FFF2-40B4-BE49-F238E27FC236}">
                <a16:creationId xmlns:a16="http://schemas.microsoft.com/office/drawing/2014/main" id="{7AB19A43-31AF-4E8E-AEBC-F02A6B28B2C4}"/>
              </a:ext>
            </a:extLst>
          </p:cNvPr>
          <p:cNvSpPr txBox="1"/>
          <p:nvPr/>
        </p:nvSpPr>
        <p:spPr>
          <a:xfrm>
            <a:off x="6169025" y="262104"/>
            <a:ext cx="5699409" cy="35108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3" algn="just">
              <a:lnSpc>
                <a:spcPct val="150000"/>
              </a:lnSpc>
            </a:pPr>
            <a:r>
              <a:rPr lang="pt-BR" sz="1000" b="1" dirty="0">
                <a:latin typeface="Arial" panose="020B0604020202020204" pitchFamily="34" charset="0"/>
                <a:cs typeface="Arial" panose="020B0604020202020204" pitchFamily="34" charset="0"/>
              </a:rPr>
              <a:t>Sugestões:</a:t>
            </a:r>
          </a:p>
          <a:p>
            <a:pPr marL="285787" indent="-285764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Recomendamos que as margens sejam mantidas em torno de 1cm, para facilitar a leitura do texto nos </a:t>
            </a:r>
            <a:r>
              <a:rPr lang="pt-BR" sz="1000" i="1" dirty="0">
                <a:latin typeface="Arial" panose="020B0604020202020204" pitchFamily="34" charset="0"/>
                <a:cs typeface="Arial" panose="020B0604020202020204" pitchFamily="34" charset="0"/>
              </a:rPr>
              <a:t>slides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285787" indent="-285764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Procure manter o texto em um tamanho legível; o resumo (em .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pdf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) será disponibilizado para os visitantes do evento.</a:t>
            </a:r>
          </a:p>
          <a:p>
            <a:pPr marL="285787" indent="-285764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Uma vez que o espaço é limitado, procure condensar sua pesquisa aos pontos mais importantes.</a:t>
            </a:r>
            <a:endParaRPr lang="pt-BR" sz="1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pt-BR" sz="1600" b="1" dirty="0">
                <a:latin typeface="Arial" panose="020B0604020202020204" pitchFamily="34" charset="0"/>
                <a:cs typeface="Arial" panose="020B0604020202020204" pitchFamily="34" charset="0"/>
              </a:rPr>
              <a:t>METODOLOGIA DA PESQUISA</a:t>
            </a:r>
          </a:p>
          <a:p>
            <a:pPr algn="just">
              <a:lnSpc>
                <a:spcPct val="150000"/>
              </a:lnSpc>
            </a:pPr>
            <a:r>
              <a:rPr lang="pt-BR" sz="1100" b="1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pt-BR" sz="1000" b="1" u="sng" dirty="0">
                <a:latin typeface="Arial" panose="020B0604020202020204" pitchFamily="34" charset="0"/>
                <a:cs typeface="Arial" panose="020B0604020202020204" pitchFamily="34" charset="0"/>
              </a:rPr>
              <a:t>Imagens e tabelas: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é recomendável que o resumo possua imagens e tabelas, principalmente considerando que o PowerPoint é um meio mais voltado ao visual que o Word/processadores de texto. A função “agrupar” (Fig.1) pode ser útil para manter juntos imagens, tabelas ou gráficos e suas respectivas legendas, como fizemos com o exemplo logo abaixo, na Fig.2. Ela é usada selecionando os elementos a agrupar com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Shift+clique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e encontrada no </a:t>
            </a:r>
            <a:r>
              <a:rPr lang="pt-BR" sz="1000" i="1" dirty="0">
                <a:latin typeface="Arial" panose="020B0604020202020204" pitchFamily="34" charset="0"/>
                <a:cs typeface="Arial" panose="020B0604020202020204" pitchFamily="34" charset="0"/>
              </a:rPr>
              <a:t>menu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do botão direito.</a:t>
            </a:r>
          </a:p>
        </p:txBody>
      </p:sp>
      <p:grpSp>
        <p:nvGrpSpPr>
          <p:cNvPr id="6" name="Agrupar 5">
            <a:extLst>
              <a:ext uri="{FF2B5EF4-FFF2-40B4-BE49-F238E27FC236}">
                <a16:creationId xmlns:a16="http://schemas.microsoft.com/office/drawing/2014/main" id="{37343C78-EF94-498F-B0E4-09C1B27D2133}"/>
              </a:ext>
            </a:extLst>
          </p:cNvPr>
          <p:cNvGrpSpPr/>
          <p:nvPr/>
        </p:nvGrpSpPr>
        <p:grpSpPr>
          <a:xfrm>
            <a:off x="6302475" y="3888318"/>
            <a:ext cx="5432508" cy="2390309"/>
            <a:chOff x="6416310" y="2857329"/>
            <a:chExt cx="5432508" cy="2390309"/>
          </a:xfrm>
        </p:grpSpPr>
        <p:grpSp>
          <p:nvGrpSpPr>
            <p:cNvPr id="10" name="Agrupar 9">
              <a:extLst>
                <a:ext uri="{FF2B5EF4-FFF2-40B4-BE49-F238E27FC236}">
                  <a16:creationId xmlns:a16="http://schemas.microsoft.com/office/drawing/2014/main" id="{190C726B-23B6-496E-87C7-9816F7EEDCAB}"/>
                </a:ext>
              </a:extLst>
            </p:cNvPr>
            <p:cNvGrpSpPr/>
            <p:nvPr/>
          </p:nvGrpSpPr>
          <p:grpSpPr>
            <a:xfrm>
              <a:off x="8954043" y="2857329"/>
              <a:ext cx="2894775" cy="2390309"/>
              <a:chOff x="7155060" y="3428999"/>
              <a:chExt cx="3614257" cy="2984410"/>
            </a:xfrm>
          </p:grpSpPr>
          <p:pic>
            <p:nvPicPr>
              <p:cNvPr id="13" name="Imagem 12">
                <a:extLst>
                  <a:ext uri="{FF2B5EF4-FFF2-40B4-BE49-F238E27FC236}">
                    <a16:creationId xmlns:a16="http://schemas.microsoft.com/office/drawing/2014/main" id="{27962113-B319-4487-90BF-81A4803C71F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7155060" y="3428999"/>
                <a:ext cx="3614257" cy="2407999"/>
              </a:xfrm>
              <a:prstGeom prst="rect">
                <a:avLst/>
              </a:prstGeom>
              <a:ln w="12700" cap="sq">
                <a:solidFill>
                  <a:schemeClr val="tx1"/>
                </a:solidFill>
                <a:round/>
              </a:ln>
            </p:spPr>
          </p:pic>
          <p:sp>
            <p:nvSpPr>
              <p:cNvPr id="14" name="CaixaDeTexto 13">
                <a:extLst>
                  <a:ext uri="{FF2B5EF4-FFF2-40B4-BE49-F238E27FC236}">
                    <a16:creationId xmlns:a16="http://schemas.microsoft.com/office/drawing/2014/main" id="{271EEC43-9BD2-4492-9758-A8A294DD9433}"/>
                  </a:ext>
                </a:extLst>
              </p:cNvPr>
              <p:cNvSpPr txBox="1"/>
              <p:nvPr/>
            </p:nvSpPr>
            <p:spPr>
              <a:xfrm>
                <a:off x="7155060" y="5836999"/>
                <a:ext cx="3614257" cy="5764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pt-BR" sz="800" b="1" i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Fig</a:t>
                </a:r>
                <a:r>
                  <a:rPr lang="pt-BR" sz="800" b="1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 2: </a:t>
                </a:r>
                <a:r>
                  <a:rPr lang="pt-BR" sz="800" b="1" i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Terrapene</a:t>
                </a:r>
                <a:r>
                  <a:rPr lang="pt-BR" sz="800" b="1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pt-BR" sz="800" b="1" i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carolina</a:t>
                </a:r>
                <a:r>
                  <a:rPr lang="pt-BR" sz="800" b="1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pt-BR" sz="800" b="1" i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bauri</a:t>
                </a:r>
                <a:r>
                  <a:rPr lang="pt-BR" sz="800" b="1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 (fonte: </a:t>
                </a:r>
                <a:r>
                  <a:rPr lang="pt-BR" sz="800" dirty="0">
                    <a:latin typeface="Arial" panose="020B0604020202020204" pitchFamily="34" charset="0"/>
                    <a:cs typeface="Arial" panose="020B0604020202020204" pitchFamily="34" charset="0"/>
                    <a:hlinkClick r:id="rId3"/>
                  </a:rPr>
                  <a:t>https://commons.wikimedia.org/w/</a:t>
                </a:r>
                <a:r>
                  <a:rPr lang="pt-BR" sz="800" dirty="0" err="1">
                    <a:latin typeface="Arial" panose="020B0604020202020204" pitchFamily="34" charset="0"/>
                    <a:cs typeface="Arial" panose="020B0604020202020204" pitchFamily="34" charset="0"/>
                    <a:hlinkClick r:id="rId3"/>
                  </a:rPr>
                  <a:t>index.php?title</a:t>
                </a:r>
                <a:r>
                  <a:rPr lang="pt-BR" sz="800" dirty="0">
                    <a:latin typeface="Arial" panose="020B0604020202020204" pitchFamily="34" charset="0"/>
                    <a:cs typeface="Arial" panose="020B0604020202020204" pitchFamily="34" charset="0"/>
                    <a:hlinkClick r:id="rId3"/>
                  </a:rPr>
                  <a:t>=File:Florida_Box_Turtle_Digon3.jpg&amp;oldid=510444744</a:t>
                </a:r>
                <a:r>
                  <a:rPr lang="pt-BR" sz="800" b="1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)</a:t>
                </a:r>
              </a:p>
            </p:txBody>
          </p:sp>
        </p:grpSp>
        <p:grpSp>
          <p:nvGrpSpPr>
            <p:cNvPr id="25" name="Agrupar 24">
              <a:extLst>
                <a:ext uri="{FF2B5EF4-FFF2-40B4-BE49-F238E27FC236}">
                  <a16:creationId xmlns:a16="http://schemas.microsoft.com/office/drawing/2014/main" id="{B49434BF-2C7B-419C-97EC-26AEB8E50A7C}"/>
                </a:ext>
              </a:extLst>
            </p:cNvPr>
            <p:cNvGrpSpPr/>
            <p:nvPr/>
          </p:nvGrpSpPr>
          <p:grpSpPr>
            <a:xfrm>
              <a:off x="6416310" y="2857330"/>
              <a:ext cx="2175889" cy="2221159"/>
              <a:chOff x="6443949" y="2606470"/>
              <a:chExt cx="2175889" cy="2221159"/>
            </a:xfrm>
          </p:grpSpPr>
          <p:pic>
            <p:nvPicPr>
              <p:cNvPr id="23" name="Imagem 22">
                <a:extLst>
                  <a:ext uri="{FF2B5EF4-FFF2-40B4-BE49-F238E27FC236}">
                    <a16:creationId xmlns:a16="http://schemas.microsoft.com/office/drawing/2014/main" id="{1D0D9198-539F-4274-9509-ABD309295CC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6443949" y="2606470"/>
                <a:ext cx="2175889" cy="1977260"/>
              </a:xfrm>
              <a:prstGeom prst="rect">
                <a:avLst/>
              </a:prstGeom>
              <a:ln w="12700">
                <a:solidFill>
                  <a:schemeClr val="tx1"/>
                </a:solidFill>
              </a:ln>
            </p:spPr>
          </p:pic>
          <p:sp>
            <p:nvSpPr>
              <p:cNvPr id="24" name="CaixaDeTexto 23">
                <a:extLst>
                  <a:ext uri="{FF2B5EF4-FFF2-40B4-BE49-F238E27FC236}">
                    <a16:creationId xmlns:a16="http://schemas.microsoft.com/office/drawing/2014/main" id="{9FC93CDC-B144-4DA7-8E7D-65951212C0E0}"/>
                  </a:ext>
                </a:extLst>
              </p:cNvPr>
              <p:cNvSpPr txBox="1"/>
              <p:nvPr/>
            </p:nvSpPr>
            <p:spPr>
              <a:xfrm>
                <a:off x="6443949" y="4612185"/>
                <a:ext cx="2175889" cy="21544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pt-BR" sz="800" b="1" i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Fig</a:t>
                </a:r>
                <a:r>
                  <a:rPr lang="pt-BR" sz="800" b="1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 1: “Agrupar”</a:t>
                </a:r>
              </a:p>
            </p:txBody>
          </p:sp>
        </p:grpSp>
      </p:grpSp>
      <p:pic>
        <p:nvPicPr>
          <p:cNvPr id="3" name="Imagem 2">
            <a:extLst>
              <a:ext uri="{FF2B5EF4-FFF2-40B4-BE49-F238E27FC236}">
                <a16:creationId xmlns:a16="http://schemas.microsoft.com/office/drawing/2014/main" id="{3302E8AC-D55E-4AC3-A84D-83B15CF8777F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45653" y="283078"/>
            <a:ext cx="5274852" cy="10220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86355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457B0A69-7258-4E64-AF32-79DE28F8F1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1" y="6453188"/>
            <a:ext cx="4114800" cy="323850"/>
          </a:xfrm>
        </p:spPr>
        <p:txBody>
          <a:bodyPr/>
          <a:lstStyle/>
          <a:p>
            <a:r>
              <a:rPr lang="pt-BR" dirty="0"/>
              <a:t>XXXIII Congresso de Iniciação Científica da Unicamp – 2025</a:t>
            </a:r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123C4926-982F-4467-B0B9-DDE952FFF7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940800" y="6453188"/>
            <a:ext cx="2917825" cy="323850"/>
          </a:xfrm>
        </p:spPr>
        <p:txBody>
          <a:bodyPr/>
          <a:lstStyle/>
          <a:p>
            <a:fld id="{A4AF23D8-F3C7-4241-8B92-FA9505B3EAD2}" type="slidenum">
              <a:rPr lang="pt-BR" smtClean="0"/>
              <a:t>2</a:t>
            </a:fld>
            <a:endParaRPr lang="pt-BR" dirty="0"/>
          </a:p>
        </p:txBody>
      </p:sp>
      <p:sp>
        <p:nvSpPr>
          <p:cNvPr id="11" name="CaixaDeTexto 10">
            <a:extLst>
              <a:ext uri="{FF2B5EF4-FFF2-40B4-BE49-F238E27FC236}">
                <a16:creationId xmlns:a16="http://schemas.microsoft.com/office/drawing/2014/main" id="{0EE19ECF-99D2-4EB8-90B3-504EC7F17CD5}"/>
              </a:ext>
            </a:extLst>
          </p:cNvPr>
          <p:cNvSpPr txBox="1"/>
          <p:nvPr/>
        </p:nvSpPr>
        <p:spPr>
          <a:xfrm>
            <a:off x="333375" y="296863"/>
            <a:ext cx="5691188" cy="5773055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pPr marL="171450" indent="-17145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t-BR" sz="1000" b="1" u="sng" dirty="0">
                <a:latin typeface="Arial" panose="020B0604020202020204" pitchFamily="34" charset="0"/>
                <a:cs typeface="Arial" panose="020B0604020202020204" pitchFamily="34" charset="0"/>
              </a:rPr>
              <a:t>Guias e Linhas de Grade:</a:t>
            </a:r>
            <a:endParaRPr lang="pt-BR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pt-BR" sz="1000" b="1" dirty="0">
                <a:latin typeface="Arial" panose="020B0604020202020204" pitchFamily="34" charset="0"/>
                <a:cs typeface="Arial" panose="020B0604020202020204" pitchFamily="34" charset="0"/>
              </a:rPr>
              <a:t>Guias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são recursos úteis para ajudar com o alinhamento de textos, imagens e caixas de texto nos </a:t>
            </a:r>
            <a:r>
              <a:rPr lang="pt-BR" sz="1000" i="1" dirty="0">
                <a:latin typeface="Arial" panose="020B0604020202020204" pitchFamily="34" charset="0"/>
                <a:cs typeface="Arial" panose="020B0604020202020204" pitchFamily="34" charset="0"/>
              </a:rPr>
              <a:t>slides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, e com a diagramação em geral; elas podem ser ativadas no </a:t>
            </a:r>
            <a:r>
              <a:rPr lang="pt-BR" sz="1000" i="1" dirty="0">
                <a:latin typeface="Arial" panose="020B0604020202020204" pitchFamily="34" charset="0"/>
                <a:cs typeface="Arial" panose="020B0604020202020204" pitchFamily="34" charset="0"/>
              </a:rPr>
              <a:t>menu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aberto com o clique direito (fig.3, à direita). Após serem adicionadas, elas podem ser reposicionadas livremente. As margens dos </a:t>
            </a:r>
            <a:r>
              <a:rPr lang="pt-BR" sz="1000" i="1" dirty="0">
                <a:latin typeface="Arial" panose="020B0604020202020204" pitchFamily="34" charset="0"/>
                <a:cs typeface="Arial" panose="020B0604020202020204" pitchFamily="34" charset="0"/>
              </a:rPr>
              <a:t>slides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deste arquivo de exemplo foram organizadas com guias.</a:t>
            </a:r>
          </a:p>
          <a:p>
            <a:pPr algn="just">
              <a:lnSpc>
                <a:spcPct val="150000"/>
              </a:lnSpc>
            </a:pP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pt-BR" sz="1000" b="1" dirty="0">
                <a:latin typeface="Arial" panose="020B0604020202020204" pitchFamily="34" charset="0"/>
                <a:cs typeface="Arial" panose="020B0604020202020204" pitchFamily="34" charset="0"/>
              </a:rPr>
              <a:t> Linhas de grade 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podem ser úteis também para o posicionamento de elementos no </a:t>
            </a:r>
            <a:r>
              <a:rPr lang="pt-BR" sz="1000" i="1" dirty="0">
                <a:latin typeface="Arial" panose="020B0604020202020204" pitchFamily="34" charset="0"/>
                <a:cs typeface="Arial" panose="020B0604020202020204" pitchFamily="34" charset="0"/>
              </a:rPr>
              <a:t>slide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caso não deseje usar guias; elas têm mais “granularidade” e geram um campo quadriculado . Para ajustar a distância dos pontos da grade, use o </a:t>
            </a:r>
            <a:r>
              <a:rPr lang="pt-BR" sz="1000" i="1" dirty="0">
                <a:latin typeface="Arial" panose="020B0604020202020204" pitchFamily="34" charset="0"/>
                <a:cs typeface="Arial" panose="020B0604020202020204" pitchFamily="34" charset="0"/>
              </a:rPr>
              <a:t>menu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indicado nas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figs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. 4 e 5, também acessados com um clique direito.</a:t>
            </a:r>
          </a:p>
          <a:p>
            <a:pPr algn="just">
              <a:lnSpc>
                <a:spcPct val="150000"/>
              </a:lnSpc>
            </a:pP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	Neste exemplo, as guias estão ativadas e visíveis. Tanto no modo de apresentação quanto ao exportar/salvar o arquivo como .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pdf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elas ficarão ocultas.</a:t>
            </a:r>
          </a:p>
          <a:p>
            <a:pPr algn="just">
              <a:lnSpc>
                <a:spcPct val="150000"/>
              </a:lnSpc>
            </a:pP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pt-BR" sz="1000" b="1" dirty="0">
                <a:latin typeface="Arial" panose="020B0604020202020204" pitchFamily="34" charset="0"/>
                <a:cs typeface="Arial" panose="020B0604020202020204" pitchFamily="34" charset="0"/>
              </a:rPr>
              <a:t>“Guias inteligentes” 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são guias automáticas, que alinham os elementos do </a:t>
            </a:r>
            <a:r>
              <a:rPr lang="pt-BR" sz="1000" i="1" dirty="0">
                <a:latin typeface="Arial" panose="020B0604020202020204" pitchFamily="34" charset="0"/>
                <a:cs typeface="Arial" panose="020B0604020202020204" pitchFamily="34" charset="0"/>
              </a:rPr>
              <a:t>slide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uns em relação aos outros. Elas aparecem como sugestões, em um tracejado vermelho com quotas (setas) assim que se seleciona um elemento (botão esquerdo) e ele começa a ser movido pelo </a:t>
            </a:r>
            <a:r>
              <a:rPr lang="pt-BR" sz="1000" i="1" dirty="0">
                <a:latin typeface="Arial" panose="020B0604020202020204" pitchFamily="34" charset="0"/>
                <a:cs typeface="Arial" panose="020B0604020202020204" pitchFamily="34" charset="0"/>
              </a:rPr>
              <a:t>slide. 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(fig. 6)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pt-BR" sz="1600" b="1" dirty="0">
                <a:latin typeface="Arial" panose="020B0604020202020204" pitchFamily="34" charset="0"/>
                <a:cs typeface="Arial" panose="020B0604020202020204" pitchFamily="34" charset="0"/>
              </a:rPr>
              <a:t>RESULTADOS E DISCUSSÃO</a:t>
            </a:r>
          </a:p>
          <a:p>
            <a:pPr indent="450215" algn="just">
              <a:lnSpc>
                <a:spcPct val="150000"/>
              </a:lnSpc>
            </a:pPr>
            <a:r>
              <a:rPr lang="pt-BR" sz="1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Com isso, esperamos ter lhe ajudado a criar/diagramar seu resumo para o XXXIII Congresso de Iniciação Científica da Unicamp. Antes de terminarmos, alguns lembretes:</a:t>
            </a:r>
          </a:p>
          <a:p>
            <a:pPr marL="171450" lvl="0" indent="-1714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sz="10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Não se esqueça de verificar se apagou todos os textos “extras”, inclusive notas de rodapé, linhas extras, </a:t>
            </a:r>
            <a:r>
              <a:rPr lang="pt-BR" sz="1000" b="1" i="1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lorem</a:t>
            </a:r>
            <a:r>
              <a:rPr lang="pt-BR" sz="1000" b="1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ipsum</a:t>
            </a:r>
            <a:r>
              <a:rPr lang="pt-BR" sz="10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etc. antes de anexar o arquivo à sua inscrição para o Congresso.</a:t>
            </a:r>
            <a:endParaRPr lang="pt-BR" sz="10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171450" lvl="0" indent="-1714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sz="10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Lembre-se que este resumo estendido tem um limite de cinco (5) páginas, incluindo a bibliografia. Não é necessário que o resumo possua capa.</a:t>
            </a:r>
            <a:endParaRPr lang="pt-BR" sz="10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171450" lvl="0" indent="-1714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sz="10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 resumo deve ser enviado no formato .</a:t>
            </a:r>
            <a:r>
              <a:rPr lang="pt-BR" sz="1000" b="1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pdf</a:t>
            </a:r>
            <a:r>
              <a:rPr lang="pt-BR" sz="10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endParaRPr lang="pt-BR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26" name="Agrupar 25">
            <a:extLst>
              <a:ext uri="{FF2B5EF4-FFF2-40B4-BE49-F238E27FC236}">
                <a16:creationId xmlns:a16="http://schemas.microsoft.com/office/drawing/2014/main" id="{19BB2A83-B8CC-405D-9ABA-D8E650A3EE2A}"/>
              </a:ext>
            </a:extLst>
          </p:cNvPr>
          <p:cNvGrpSpPr/>
          <p:nvPr/>
        </p:nvGrpSpPr>
        <p:grpSpPr>
          <a:xfrm>
            <a:off x="6309435" y="1117110"/>
            <a:ext cx="5456933" cy="4623780"/>
            <a:chOff x="6467854" y="296863"/>
            <a:chExt cx="5456933" cy="4623780"/>
          </a:xfrm>
        </p:grpSpPr>
        <p:grpSp>
          <p:nvGrpSpPr>
            <p:cNvPr id="20" name="Agrupar 19">
              <a:extLst>
                <a:ext uri="{FF2B5EF4-FFF2-40B4-BE49-F238E27FC236}">
                  <a16:creationId xmlns:a16="http://schemas.microsoft.com/office/drawing/2014/main" id="{66D27D04-4D3D-4466-8260-3242B5D2EB56}"/>
                </a:ext>
              </a:extLst>
            </p:cNvPr>
            <p:cNvGrpSpPr/>
            <p:nvPr/>
          </p:nvGrpSpPr>
          <p:grpSpPr>
            <a:xfrm>
              <a:off x="6467854" y="296863"/>
              <a:ext cx="5390771" cy="4623780"/>
              <a:chOff x="6589122" y="571106"/>
              <a:chExt cx="5390771" cy="4623780"/>
            </a:xfrm>
          </p:grpSpPr>
          <p:grpSp>
            <p:nvGrpSpPr>
              <p:cNvPr id="7" name="Agrupar 6">
                <a:extLst>
                  <a:ext uri="{FF2B5EF4-FFF2-40B4-BE49-F238E27FC236}">
                    <a16:creationId xmlns:a16="http://schemas.microsoft.com/office/drawing/2014/main" id="{84B53B3B-CEF5-4BAC-803C-277D8DB81022}"/>
                  </a:ext>
                </a:extLst>
              </p:cNvPr>
              <p:cNvGrpSpPr/>
              <p:nvPr/>
            </p:nvGrpSpPr>
            <p:grpSpPr>
              <a:xfrm>
                <a:off x="6589122" y="571106"/>
                <a:ext cx="3269400" cy="2233333"/>
                <a:chOff x="567597" y="978759"/>
                <a:chExt cx="3269400" cy="2233333"/>
              </a:xfrm>
            </p:grpSpPr>
            <p:pic>
              <p:nvPicPr>
                <p:cNvPr id="5" name="Imagem 4">
                  <a:extLst>
                    <a:ext uri="{FF2B5EF4-FFF2-40B4-BE49-F238E27FC236}">
                      <a16:creationId xmlns:a16="http://schemas.microsoft.com/office/drawing/2014/main" id="{D7888D9C-15F6-477C-B3EE-9F6434E4FE34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567597" y="978759"/>
                  <a:ext cx="3269400" cy="1972643"/>
                </a:xfrm>
                <a:prstGeom prst="rect">
                  <a:avLst/>
                </a:prstGeom>
                <a:ln w="9525">
                  <a:solidFill>
                    <a:schemeClr val="tx1"/>
                  </a:solidFill>
                </a:ln>
              </p:spPr>
            </p:pic>
            <p:sp>
              <p:nvSpPr>
                <p:cNvPr id="6" name="CaixaDeTexto 5">
                  <a:extLst>
                    <a:ext uri="{FF2B5EF4-FFF2-40B4-BE49-F238E27FC236}">
                      <a16:creationId xmlns:a16="http://schemas.microsoft.com/office/drawing/2014/main" id="{AAEA26A9-09B9-4123-B1CC-1414623A2619}"/>
                    </a:ext>
                  </a:extLst>
                </p:cNvPr>
                <p:cNvSpPr txBox="1"/>
                <p:nvPr/>
              </p:nvSpPr>
              <p:spPr>
                <a:xfrm>
                  <a:off x="567597" y="2996647"/>
                  <a:ext cx="3269400" cy="21544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pt-BR" sz="800" b="1" i="1" dirty="0">
                      <a:latin typeface="Arial" panose="020B0604020202020204" pitchFamily="34" charset="0"/>
                      <a:cs typeface="Arial" panose="020B0604020202020204" pitchFamily="34" charset="0"/>
                    </a:rPr>
                    <a:t>Fig. 3: Guias/linhas de grade</a:t>
                  </a:r>
                </a:p>
              </p:txBody>
            </p:sp>
          </p:grpSp>
          <p:grpSp>
            <p:nvGrpSpPr>
              <p:cNvPr id="19" name="Agrupar 18">
                <a:extLst>
                  <a:ext uri="{FF2B5EF4-FFF2-40B4-BE49-F238E27FC236}">
                    <a16:creationId xmlns:a16="http://schemas.microsoft.com/office/drawing/2014/main" id="{5AA4B74C-9633-425F-B865-FBB3E3596BB1}"/>
                  </a:ext>
                </a:extLst>
              </p:cNvPr>
              <p:cNvGrpSpPr/>
              <p:nvPr/>
            </p:nvGrpSpPr>
            <p:grpSpPr>
              <a:xfrm>
                <a:off x="6607971" y="571106"/>
                <a:ext cx="5371922" cy="4623780"/>
                <a:chOff x="942865" y="1616485"/>
                <a:chExt cx="5371922" cy="4623780"/>
              </a:xfrm>
            </p:grpSpPr>
            <p:pic>
              <p:nvPicPr>
                <p:cNvPr id="3" name="Imagem 2">
                  <a:extLst>
                    <a:ext uri="{FF2B5EF4-FFF2-40B4-BE49-F238E27FC236}">
                      <a16:creationId xmlns:a16="http://schemas.microsoft.com/office/drawing/2014/main" id="{AB5F23CF-1195-43FE-AFD5-BD371A14F14F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942865" y="4051848"/>
                  <a:ext cx="2726307" cy="1969793"/>
                </a:xfrm>
                <a:prstGeom prst="rect">
                  <a:avLst/>
                </a:prstGeom>
                <a:ln>
                  <a:solidFill>
                    <a:schemeClr val="tx1"/>
                  </a:solidFill>
                </a:ln>
              </p:spPr>
            </p:pic>
            <p:pic>
              <p:nvPicPr>
                <p:cNvPr id="16" name="Imagem 15">
                  <a:extLst>
                    <a:ext uri="{FF2B5EF4-FFF2-40B4-BE49-F238E27FC236}">
                      <a16:creationId xmlns:a16="http://schemas.microsoft.com/office/drawing/2014/main" id="{A75AE6A3-70E6-4D78-A2F3-EF9593567A5F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4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4410166" y="1616485"/>
                  <a:ext cx="1904621" cy="1972643"/>
                </a:xfrm>
                <a:prstGeom prst="rect">
                  <a:avLst/>
                </a:prstGeom>
                <a:ln>
                  <a:solidFill>
                    <a:schemeClr val="tx1"/>
                  </a:solidFill>
                </a:ln>
              </p:spPr>
            </p:pic>
            <p:sp>
              <p:nvSpPr>
                <p:cNvPr id="17" name="CaixaDeTexto 16">
                  <a:extLst>
                    <a:ext uri="{FF2B5EF4-FFF2-40B4-BE49-F238E27FC236}">
                      <a16:creationId xmlns:a16="http://schemas.microsoft.com/office/drawing/2014/main" id="{65D1442B-3410-43DC-B4F4-2BF15E89310F}"/>
                    </a:ext>
                  </a:extLst>
                </p:cNvPr>
                <p:cNvSpPr txBox="1"/>
                <p:nvPr/>
              </p:nvSpPr>
              <p:spPr>
                <a:xfrm>
                  <a:off x="4410166" y="3634374"/>
                  <a:ext cx="1893512" cy="21544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pt-BR" sz="800" b="1" i="1" dirty="0">
                      <a:latin typeface="Arial" panose="020B0604020202020204" pitchFamily="34" charset="0"/>
                      <a:cs typeface="Arial" panose="020B0604020202020204" pitchFamily="34" charset="0"/>
                    </a:rPr>
                    <a:t>Fig. 4: Menu “Grade”</a:t>
                  </a:r>
                </a:p>
              </p:txBody>
            </p:sp>
            <p:sp>
              <p:nvSpPr>
                <p:cNvPr id="18" name="CaixaDeTexto 17">
                  <a:extLst>
                    <a:ext uri="{FF2B5EF4-FFF2-40B4-BE49-F238E27FC236}">
                      <a16:creationId xmlns:a16="http://schemas.microsoft.com/office/drawing/2014/main" id="{E4ACB41E-2222-42E2-811C-170A50102128}"/>
                    </a:ext>
                  </a:extLst>
                </p:cNvPr>
                <p:cNvSpPr txBox="1"/>
                <p:nvPr/>
              </p:nvSpPr>
              <p:spPr>
                <a:xfrm>
                  <a:off x="942865" y="6024821"/>
                  <a:ext cx="2726307" cy="21544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pt-BR" sz="800" b="1" i="1" dirty="0">
                      <a:latin typeface="Arial" panose="020B0604020202020204" pitchFamily="34" charset="0"/>
                      <a:cs typeface="Arial" panose="020B0604020202020204" pitchFamily="34" charset="0"/>
                    </a:rPr>
                    <a:t>Fig. 5: Opções de Grade</a:t>
                  </a:r>
                </a:p>
              </p:txBody>
            </p:sp>
          </p:grpSp>
        </p:grpSp>
        <p:pic>
          <p:nvPicPr>
            <p:cNvPr id="24" name="Imagem 23">
              <a:extLst>
                <a:ext uri="{FF2B5EF4-FFF2-40B4-BE49-F238E27FC236}">
                  <a16:creationId xmlns:a16="http://schemas.microsoft.com/office/drawing/2014/main" id="{E1EF71A3-4C75-4163-A7C6-71A8AF280E4A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291896" y="2732226"/>
              <a:ext cx="2632891" cy="1969793"/>
            </a:xfrm>
            <a:prstGeom prst="rect">
              <a:avLst/>
            </a:prstGeom>
            <a:ln>
              <a:solidFill>
                <a:schemeClr val="tx1"/>
              </a:solidFill>
            </a:ln>
          </p:spPr>
        </p:pic>
        <p:sp>
          <p:nvSpPr>
            <p:cNvPr id="25" name="CaixaDeTexto 24">
              <a:extLst>
                <a:ext uri="{FF2B5EF4-FFF2-40B4-BE49-F238E27FC236}">
                  <a16:creationId xmlns:a16="http://schemas.microsoft.com/office/drawing/2014/main" id="{175F504B-F9F9-4BB0-8750-618FBB42D7AF}"/>
                </a:ext>
              </a:extLst>
            </p:cNvPr>
            <p:cNvSpPr txBox="1"/>
            <p:nvPr/>
          </p:nvSpPr>
          <p:spPr>
            <a:xfrm>
              <a:off x="9291896" y="4705199"/>
              <a:ext cx="2632891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800" b="1" i="1" dirty="0">
                  <a:latin typeface="Arial" panose="020B0604020202020204" pitchFamily="34" charset="0"/>
                  <a:cs typeface="Arial" panose="020B0604020202020204" pitchFamily="34" charset="0"/>
                </a:rPr>
                <a:t>Fig. 6: Guias inteligentes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8535326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457B0A69-7258-4E64-AF32-79DE28F8F1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453188"/>
            <a:ext cx="4114800" cy="325964"/>
          </a:xfrm>
        </p:spPr>
        <p:txBody>
          <a:bodyPr/>
          <a:lstStyle/>
          <a:p>
            <a:r>
              <a:rPr lang="pt-BR" dirty="0"/>
              <a:t>XXXIII Congresso de Iniciação Científica da Unicamp – 2025</a:t>
            </a:r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123C4926-982F-4467-B0B9-DDE952FFF7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940800" y="6453188"/>
            <a:ext cx="2917824" cy="325964"/>
          </a:xfrm>
        </p:spPr>
        <p:txBody>
          <a:bodyPr/>
          <a:lstStyle/>
          <a:p>
            <a:fld id="{A4AF23D8-F3C7-4241-8B92-FA9505B3EAD2}" type="slidenum">
              <a:rPr lang="pt-BR" smtClean="0"/>
              <a:t>3</a:t>
            </a:fld>
            <a:endParaRPr lang="pt-BR" dirty="0"/>
          </a:p>
        </p:txBody>
      </p:sp>
      <p:sp>
        <p:nvSpPr>
          <p:cNvPr id="11" name="CaixaDeTexto 10">
            <a:extLst>
              <a:ext uri="{FF2B5EF4-FFF2-40B4-BE49-F238E27FC236}">
                <a16:creationId xmlns:a16="http://schemas.microsoft.com/office/drawing/2014/main" id="{0EE19ECF-99D2-4EB8-90B3-504EC7F17CD5}"/>
              </a:ext>
            </a:extLst>
          </p:cNvPr>
          <p:cNvSpPr txBox="1"/>
          <p:nvPr/>
        </p:nvSpPr>
        <p:spPr>
          <a:xfrm>
            <a:off x="334965" y="260351"/>
            <a:ext cx="3744910" cy="62962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sz="10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Este </a:t>
            </a:r>
            <a:r>
              <a:rPr lang="pt-BR" sz="1000" b="1" i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slide</a:t>
            </a:r>
            <a:r>
              <a:rPr lang="pt-BR" sz="10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foi diagramado em três colunas de tamanhos iguais. </a:t>
            </a:r>
            <a:r>
              <a:rPr lang="pt-BR" sz="10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Os textos dos próximos slides são </a:t>
            </a:r>
            <a:r>
              <a:rPr lang="pt-BR" sz="1000" b="1" i="1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lorem</a:t>
            </a:r>
            <a:r>
              <a:rPr lang="pt-BR" sz="1000" b="1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ipsum</a:t>
            </a:r>
            <a:r>
              <a:rPr lang="pt-BR" sz="10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ou seja, apenas para ocupar o espaço com texto.</a:t>
            </a:r>
          </a:p>
          <a:p>
            <a:pPr algn="just">
              <a:lnSpc>
                <a:spcPct val="150000"/>
              </a:lnSpc>
            </a:pPr>
            <a:r>
              <a:rPr lang="pt-BR" sz="10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	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Lorem ipsum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dolor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sit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consectetur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adipiscing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elit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Nullam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imperdiet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nec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ipsum eu porta. Ut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sed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odio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quis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nulla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luctus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malesuada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. Cras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interdum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augue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vel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nisl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condimentum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congue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Vivamus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quis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fermentum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mi, quis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aliquam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risus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Morbi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at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mattis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dolor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, vitae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congue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lacus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Duis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commodo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felis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vel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aliquet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egestas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, est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nisl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porta justo,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eget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dictum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urna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nisl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sed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sem.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Pellentesque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consequat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accumsan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elit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Nullam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elit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lorem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bibendum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eu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egestas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et,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fringilla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diam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Nullam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et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dui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libero.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Mauris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ullamcorper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eros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ac erat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elementum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, a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dapibus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elit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tempor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Mauris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ante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dui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pharetra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non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consequat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eget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tincidunt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sed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elit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. Nam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congue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nibh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sit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scelerisque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convallis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, magna erat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vestibulum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felis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, et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luctus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quam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ligula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sed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velit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Integer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libero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velit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congue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tincidunt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eleifend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sed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sodales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eget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nunc.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Donec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maximus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lobortis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auctor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algn="just">
              <a:lnSpc>
                <a:spcPct val="150000"/>
              </a:lnSpc>
            </a:pP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	Cras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tincidunt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dictum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bibendum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. Nunc augue ipsum,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auctor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ut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blandit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pretium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consequat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eu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odio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Nullam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eros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nunc,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vehicula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ut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pellentesque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ut,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aliquam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non erat.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Duis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porta justo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sapien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, non tempus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dui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congue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id.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Proin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maximus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massa,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eget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pulvinar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ex.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Praesent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quam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magna,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eleifend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eget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massa ac,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sagittis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semper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urna.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Praesent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aliquet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molestie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neque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, non porta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lacus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Sed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neque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ipsum,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pellentesque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ut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fringilla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quis,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iaculis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lorem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Integer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non urna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ligula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. Ut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convallis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dolor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urna, quis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iaculis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justo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tincidunt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at. </a:t>
            </a:r>
            <a:endParaRPr lang="pt-BR" sz="1000" b="1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2F280FC4-C65C-401B-84C3-1161676B159C}"/>
              </a:ext>
            </a:extLst>
          </p:cNvPr>
          <p:cNvSpPr txBox="1"/>
          <p:nvPr/>
        </p:nvSpPr>
        <p:spPr>
          <a:xfrm>
            <a:off x="4224339" y="260350"/>
            <a:ext cx="3743324" cy="6065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	Vestibulum ante ipsum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primis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faucibus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orci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luctus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et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ultrices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posuere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cubilia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curae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Donec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non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risus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sed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ipsum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feugiat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aliquet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vehicula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eu libero.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Phasellus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egestas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eros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velit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tempus, et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rhoncus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nibh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lobortis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Mauris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nibh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magna,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rhoncus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in urna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vel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bibendum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bibendum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ex.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Mauris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lobortis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tincidunt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diam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, eu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hendrerit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dui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>
              <a:lnSpc>
                <a:spcPct val="150000"/>
              </a:lnSpc>
            </a:pP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Aliquam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eu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finibus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tellus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nec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euismod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odio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Duis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eu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eleifend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enim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. Cras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pretium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volutpat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nisi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ut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sagittis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Nulla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vel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tellus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ac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lectus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tristique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bibendum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vel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quis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tellus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Suspendisse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potenti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. Ut porta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diam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id sem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elementum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malesuada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. Nunc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imperdiet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lorem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vel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scelerisque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. Nunc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aliquam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blandit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accumsan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Donec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urna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lorem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iaculis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id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arcu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sit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bibendum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interdum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libero.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Morbi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interdum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ullamcorper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diam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pulvinar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tincidunt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Duis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ultrices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sapien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diam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maximus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porttitor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. Vestibulum ante ipsum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primis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faucibus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orci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luctus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et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ultrices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posuere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cubilia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curae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Fusce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sagittis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augue ac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ligula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tempor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venenatis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a quis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enim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. Ut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vehicula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felis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eget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congue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condimentum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. Nunc vitae erat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at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augue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viverra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mattis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Duis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at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risus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sollicitudin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libero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pellentesque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rutrum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>
              <a:lnSpc>
                <a:spcPct val="150000"/>
              </a:lnSpc>
            </a:pPr>
            <a:r>
              <a:rPr lang="pt-BR" sz="1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	Ut </a:t>
            </a:r>
            <a:r>
              <a:rPr lang="pt-BR" sz="1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blandit</a:t>
            </a:r>
            <a:r>
              <a:rPr lang="pt-BR" sz="1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erat </a:t>
            </a:r>
            <a:r>
              <a:rPr lang="pt-BR" sz="1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eget</a:t>
            </a:r>
            <a:r>
              <a:rPr lang="pt-BR" sz="1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placerat</a:t>
            </a:r>
            <a:r>
              <a:rPr lang="pt-BR" sz="1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fringilla</a:t>
            </a:r>
            <a:r>
              <a:rPr lang="pt-BR" sz="1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pt-BR" sz="1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nisl</a:t>
            </a:r>
            <a:r>
              <a:rPr lang="pt-BR" sz="1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massa </a:t>
            </a:r>
            <a:r>
              <a:rPr lang="pt-BR" sz="1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ultricies</a:t>
            </a:r>
            <a:r>
              <a:rPr lang="pt-BR" sz="1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felis</a:t>
            </a:r>
            <a:r>
              <a:rPr lang="pt-BR" sz="1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eu </a:t>
            </a:r>
            <a:r>
              <a:rPr lang="pt-BR" sz="1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luctus</a:t>
            </a:r>
            <a:r>
              <a:rPr lang="pt-BR" sz="1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libero </a:t>
            </a:r>
            <a:r>
              <a:rPr lang="pt-BR" sz="1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metus</a:t>
            </a:r>
            <a:r>
              <a:rPr lang="pt-BR" sz="1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eget</a:t>
            </a:r>
            <a:r>
              <a:rPr lang="pt-BR" sz="1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risus</a:t>
            </a:r>
            <a:r>
              <a:rPr lang="pt-BR" sz="1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Lorem ipsum </a:t>
            </a:r>
            <a:r>
              <a:rPr lang="pt-BR" sz="1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dolor</a:t>
            </a:r>
            <a:r>
              <a:rPr lang="pt-BR" sz="1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sit</a:t>
            </a:r>
            <a:r>
              <a:rPr lang="pt-BR" sz="1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amet</a:t>
            </a:r>
            <a:r>
              <a:rPr lang="pt-BR" sz="1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pt-BR" sz="1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consectetur</a:t>
            </a:r>
            <a:r>
              <a:rPr lang="pt-BR" sz="1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adipiscing</a:t>
            </a:r>
            <a:r>
              <a:rPr lang="pt-BR" sz="1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elit</a:t>
            </a:r>
            <a:r>
              <a:rPr lang="pt-BR" sz="1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</a:t>
            </a:r>
            <a:r>
              <a:rPr lang="pt-BR" sz="1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Praesent</a:t>
            </a:r>
            <a:r>
              <a:rPr lang="pt-BR" sz="1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sit</a:t>
            </a:r>
            <a:r>
              <a:rPr lang="pt-BR" sz="1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amet</a:t>
            </a:r>
            <a:r>
              <a:rPr lang="pt-BR" sz="1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feugiat</a:t>
            </a:r>
            <a:r>
              <a:rPr lang="pt-BR" sz="1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lorem</a:t>
            </a:r>
            <a:r>
              <a:rPr lang="pt-BR" sz="1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</a:t>
            </a:r>
            <a:r>
              <a:rPr lang="pt-BR" sz="1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Pellentesque</a:t>
            </a:r>
            <a:r>
              <a:rPr lang="pt-BR" sz="1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volutpat</a:t>
            </a:r>
            <a:r>
              <a:rPr lang="pt-BR" sz="1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fringilla</a:t>
            </a:r>
            <a:r>
              <a:rPr lang="pt-BR" sz="1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pellentesque</a:t>
            </a:r>
            <a:r>
              <a:rPr lang="pt-BR" sz="1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</a:t>
            </a:r>
            <a:r>
              <a:rPr lang="pt-BR" sz="1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Curabitur</a:t>
            </a:r>
            <a:r>
              <a:rPr lang="pt-BR" sz="1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efficitur</a:t>
            </a:r>
            <a:r>
              <a:rPr lang="pt-BR" sz="1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mauris</a:t>
            </a:r>
            <a:r>
              <a:rPr lang="pt-BR" sz="1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nec</a:t>
            </a:r>
            <a:r>
              <a:rPr lang="pt-BR" sz="1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eros</a:t>
            </a:r>
            <a:r>
              <a:rPr lang="pt-BR" sz="1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egestas</a:t>
            </a:r>
            <a:r>
              <a:rPr lang="pt-BR" sz="1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a </a:t>
            </a:r>
            <a:r>
              <a:rPr lang="pt-BR" sz="1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mattis</a:t>
            </a:r>
            <a:r>
              <a:rPr lang="pt-BR" sz="1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velit</a:t>
            </a:r>
            <a:r>
              <a:rPr lang="pt-BR" sz="1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porta. </a:t>
            </a:r>
            <a:r>
              <a:rPr lang="pt-BR" sz="1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Interdum</a:t>
            </a:r>
            <a:r>
              <a:rPr lang="pt-BR" sz="1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et </a:t>
            </a:r>
            <a:r>
              <a:rPr lang="pt-BR" sz="1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malesuada</a:t>
            </a:r>
            <a:r>
              <a:rPr lang="pt-BR" sz="1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fames ac ante ipsum </a:t>
            </a:r>
            <a:r>
              <a:rPr lang="pt-BR" sz="1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primis</a:t>
            </a:r>
            <a:r>
              <a:rPr lang="pt-BR" sz="1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in </a:t>
            </a:r>
            <a:r>
              <a:rPr lang="pt-BR" sz="1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faucibus</a:t>
            </a:r>
            <a:r>
              <a:rPr lang="pt-BR" sz="1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</a:t>
            </a:r>
            <a:r>
              <a:rPr lang="pt-BR" sz="1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Nullam</a:t>
            </a:r>
            <a:r>
              <a:rPr lang="pt-BR" sz="1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sed</a:t>
            </a:r>
            <a:r>
              <a:rPr lang="pt-BR" sz="1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mi </a:t>
            </a:r>
            <a:r>
              <a:rPr lang="pt-BR" sz="1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semper</a:t>
            </a:r>
            <a:r>
              <a:rPr lang="pt-BR" sz="1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pt-BR" sz="1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accumsan</a:t>
            </a:r>
            <a:r>
              <a:rPr lang="pt-BR" sz="1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arcu</a:t>
            </a:r>
            <a:r>
              <a:rPr lang="pt-BR" sz="1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et, </a:t>
            </a:r>
            <a:r>
              <a:rPr lang="pt-BR" sz="1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aliquam</a:t>
            </a:r>
            <a:r>
              <a:rPr lang="pt-BR" sz="1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eros</a:t>
            </a:r>
            <a:r>
              <a:rPr lang="pt-BR" sz="1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</a:t>
            </a: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2B29288C-BD6C-44AC-96F5-DBC1E8EE577E}"/>
              </a:ext>
            </a:extLst>
          </p:cNvPr>
          <p:cNvSpPr txBox="1"/>
          <p:nvPr/>
        </p:nvSpPr>
        <p:spPr>
          <a:xfrm>
            <a:off x="8112125" y="260350"/>
            <a:ext cx="3744913" cy="59115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Fusce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congue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ligula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aliquam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viverra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hendrerit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Integer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felis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ante,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volutpat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eget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commodo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id,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hendrerit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vel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velit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. Etiam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iaculis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luctus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augue, id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pretium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nunc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finibus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lobortis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. Vestibulum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pretium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erat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sit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rhoncus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scelerisque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Proin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ultricies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facilisis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elementum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>
              <a:lnSpc>
                <a:spcPct val="150000"/>
              </a:lnSpc>
            </a:pP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	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Sed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sem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enim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ultricies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ac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tellus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eget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lobortis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rhoncus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sapien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. Nunc id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leo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pretium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tempor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dolor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id,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congue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sem.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Maecenas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ac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lectus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sit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eros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tempus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aliquet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quis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mattis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augue.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Maecenas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imperdiet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posuere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nisl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at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elementum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Morbi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ut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facilisis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ipsum.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Fusce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quis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lorem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id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ex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tempor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sollicitudin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eu in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eros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Aenean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felis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justo,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elementum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luctus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pellentesque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ut,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rhoncus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blandit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metus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Maecenas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luctus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massa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vel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semper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semper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Mauris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semper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nunc non est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eleifend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, in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hendrerit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sem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pretium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Donec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sed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lacinia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turpis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>
              <a:lnSpc>
                <a:spcPct val="150000"/>
              </a:lnSpc>
            </a:pP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Vivamus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vehicula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id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felis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ut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molestie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Aliquam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at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tincidunt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diam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. Vestibulum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lobortis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elit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ut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sagittis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imperdiet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. Cras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varius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fringilla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enim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eget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aliquet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Donec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eget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felis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hendrerit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posuere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mi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eget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molestie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est.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Phasellus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fringilla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dignissim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nisl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, ut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eleifend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sapien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bibendum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et.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Nullam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convallis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odio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auctor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justo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cursus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, ac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elementum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felis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vehicula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Praesent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mauris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erat,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tempor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eu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quam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quis,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eleifend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eleifend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neque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. In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convallis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erat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lacinia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sem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efficitur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molestie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facilisis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augue.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Phasellus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pellentesque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arcu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nec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lectus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vulputate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fermentum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Mauris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tincidunt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orci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finibus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pulvinar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orci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magna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aliquam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leo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, ac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ultricies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mi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arcu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quis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nibh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2510863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457B0A69-7258-4E64-AF32-79DE28F8F1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453188"/>
            <a:ext cx="4114800" cy="323850"/>
          </a:xfrm>
        </p:spPr>
        <p:txBody>
          <a:bodyPr/>
          <a:lstStyle/>
          <a:p>
            <a:r>
              <a:rPr lang="pt-BR" dirty="0"/>
              <a:t>XXXIII Congresso de Iniciação Científica da Unicamp – 2025</a:t>
            </a:r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123C4926-982F-4467-B0B9-DDE952FFF7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940799" y="6453188"/>
            <a:ext cx="2916247" cy="323850"/>
          </a:xfrm>
        </p:spPr>
        <p:txBody>
          <a:bodyPr/>
          <a:lstStyle/>
          <a:p>
            <a:fld id="{A4AF23D8-F3C7-4241-8B92-FA9505B3EAD2}" type="slidenum">
              <a:rPr lang="pt-BR" smtClean="0"/>
              <a:t>4</a:t>
            </a:fld>
            <a:endParaRPr lang="pt-BR" dirty="0"/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id="{7A818960-5B1B-4C9F-A3C3-0575E9008DA0}"/>
              </a:ext>
            </a:extLst>
          </p:cNvPr>
          <p:cNvSpPr txBox="1"/>
          <p:nvPr/>
        </p:nvSpPr>
        <p:spPr>
          <a:xfrm>
            <a:off x="334963" y="260350"/>
            <a:ext cx="5689600" cy="62962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Maecenas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porttitor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, ante et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sollicitudin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ultrices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nibh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enim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lobortis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mauris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sit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sollicitudin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dolor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velit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eu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nibh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Nulla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quis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imperdiet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nulla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at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elementum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arcu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Phasellus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condimentum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tellus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eu mi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dictum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suscipit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>
              <a:lnSpc>
                <a:spcPct val="150000"/>
              </a:lnSpc>
            </a:pP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	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Suspendisse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potenti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Curabitur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ornare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faucibus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nibh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sit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mattis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Suspendisse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odio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neque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euismod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sit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vestibulum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vel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facilisis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blandit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velit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Morbi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eu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tristique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dolor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Phasellus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eget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placerat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dui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vel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ornare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enim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Donec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sodales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turpis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quis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porttitor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placerat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sapien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eros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consectetur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nisl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eget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semper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odio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quam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efficitur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elit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Curabitur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nulla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nisi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, porta ut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turpis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id,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placerat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iaculis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nunc. Nunc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ligula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diam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convallis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eget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velit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at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congue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pellentesque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nunc.</a:t>
            </a:r>
          </a:p>
          <a:p>
            <a:pPr algn="just">
              <a:lnSpc>
                <a:spcPct val="150000"/>
              </a:lnSpc>
            </a:pP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Donec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bibendum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, urna ut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interdum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fringilla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dui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urna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vestibulum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justo,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sit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scelerisque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tellus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nisl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sit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nibh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. Nunc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at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ex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ac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ligula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dignissim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sollicitudin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sed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vitae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tortor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Quisque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accumsan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augue id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metus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congue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vel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mollis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metus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cursus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Nullam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lobortis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tellus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convallis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elit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dapibus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tristique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Suspendisse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et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dolor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volutpat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sodales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risus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at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lacinia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sapien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. In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sit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semper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nisl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Duis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vel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lobortis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leo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>
              <a:lnSpc>
                <a:spcPct val="150000"/>
              </a:lnSpc>
            </a:pP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	Vestibulum ac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lorem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dignissim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maximus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purus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ac,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dapibus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justo.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Maecenas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nec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scelerisque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lectus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Nullam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non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quam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tempus,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fringilla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ante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nec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placerat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velit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Quisque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non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dictum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ipsum.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Nullam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vel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tortor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purus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Sed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placerat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ex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faucibus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ultrices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Donec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a libero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rhoncus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fermentum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metus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in,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laoreet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dui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. Etiam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viverra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elit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leo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eget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sodales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felis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viverra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eu.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Donec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consectetur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nec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libero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nec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gravida.</a:t>
            </a:r>
          </a:p>
          <a:p>
            <a:pPr algn="just">
              <a:lnSpc>
                <a:spcPct val="150000"/>
              </a:lnSpc>
            </a:pP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Duis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eget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molestie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leo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. In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metus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diam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convallis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ut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posuere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eget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ultrices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at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magna.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Donec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accumsan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molestie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turpis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, a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auctor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lacus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Suspendisse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aliquam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neque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interdum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diam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dictum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, non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malesuada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lectus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convallis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Proin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pulvinar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odio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felis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placerat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interdum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nisl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suscipit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eget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Curabitur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neque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dui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accumsan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sed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accumsan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pellentesque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convallis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sit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magna. Etiam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interdum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ultrices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consequat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Suspendisse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potenti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Duis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sapien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ligula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bibendum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et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euismod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vel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vehicula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et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risus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Aenean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semper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nunc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vestibulum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ornare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feugiat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. Nunc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eget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metus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gravida,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consectetur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turpis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a,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molestie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est. Vestibulum vitae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elementum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metus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Donec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nec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libero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sapien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Duis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eu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felis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sollicitudin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hendrerit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felis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eget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elementum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lectus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. Lorem ipsum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dolor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sit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consectetur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adipiscing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elit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Nullam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imperdiet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nec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ipsum eu porta.</a:t>
            </a:r>
          </a:p>
        </p:txBody>
      </p:sp>
      <p:graphicFrame>
        <p:nvGraphicFramePr>
          <p:cNvPr id="5" name="Gráfico 4">
            <a:extLst>
              <a:ext uri="{FF2B5EF4-FFF2-40B4-BE49-F238E27FC236}">
                <a16:creationId xmlns:a16="http://schemas.microsoft.com/office/drawing/2014/main" id="{AFA52A9B-6346-47BD-98A3-A1306D4C459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512546761"/>
              </p:ext>
            </p:extLst>
          </p:nvPr>
        </p:nvGraphicFramePr>
        <p:xfrm>
          <a:off x="6462239" y="430957"/>
          <a:ext cx="5123376" cy="32051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CaixaDeTexto 5">
            <a:extLst>
              <a:ext uri="{FF2B5EF4-FFF2-40B4-BE49-F238E27FC236}">
                <a16:creationId xmlns:a16="http://schemas.microsoft.com/office/drawing/2014/main" id="{8AAE164F-84B6-4A11-9D4F-FBB2B870B563}"/>
              </a:ext>
            </a:extLst>
          </p:cNvPr>
          <p:cNvSpPr txBox="1"/>
          <p:nvPr/>
        </p:nvSpPr>
        <p:spPr>
          <a:xfrm>
            <a:off x="6462239" y="3636120"/>
            <a:ext cx="512337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800" b="1" i="1" dirty="0">
                <a:latin typeface="Arial" panose="020B0604020202020204" pitchFamily="34" charset="0"/>
                <a:cs typeface="Arial" panose="020B0604020202020204" pitchFamily="34" charset="0"/>
              </a:rPr>
              <a:t>Gráfico 1 – Exemplo de Gráfico</a:t>
            </a: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266BFC5E-75B1-43D1-AEB3-D947CE8FD942}"/>
              </a:ext>
            </a:extLst>
          </p:cNvPr>
          <p:cNvSpPr txBox="1"/>
          <p:nvPr/>
        </p:nvSpPr>
        <p:spPr>
          <a:xfrm>
            <a:off x="6167438" y="3943927"/>
            <a:ext cx="5689599" cy="21449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	Lorem ipsum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dolor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sit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consectetur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adipiscing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elit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Nullam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imperdiet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nec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ipsum eu porta. Ut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sed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odio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quis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nulla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luctus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malesuada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. Cras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interdum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augue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vel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nisl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condimentum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congue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Vivamus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quis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fermentum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mi, quis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aliquam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risus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Morbi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at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mattis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dolor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, vitae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congue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lacus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Duis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commodo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felis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vel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aliquet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egestas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, est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nisl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porta justo,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eget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dictum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urna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nisl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sed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sem.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Pellentesque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consequat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accumsan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elit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Nullam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elit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lorem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bibendum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eu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egestas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et,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fringilla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diam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Nullam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et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dui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libero.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Mauris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ullamcorper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eros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ac erat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elementum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, a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dapibus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elit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tempor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Mauris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ante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dui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pharetra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non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consequat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eget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tincidunt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sed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elit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. Nam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congue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nibh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sit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scelerisque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convallis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, magna erat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vestibulum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felis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, et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luctus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quam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ligula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sed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velit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Integer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libero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velit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congue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tincidunt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eleifend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sed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sodales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eget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nunc.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Donec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maximus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lobortis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auctor</a:t>
            </a:r>
            <a:endParaRPr lang="pt-BR" sz="1000" dirty="0"/>
          </a:p>
        </p:txBody>
      </p:sp>
    </p:spTree>
    <p:extLst>
      <p:ext uri="{BB962C8B-B14F-4D97-AF65-F5344CB8AC3E}">
        <p14:creationId xmlns:p14="http://schemas.microsoft.com/office/powerpoint/2010/main" val="19839402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457B0A69-7258-4E64-AF32-79DE28F8F1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453188"/>
            <a:ext cx="4114800" cy="323850"/>
          </a:xfrm>
        </p:spPr>
        <p:txBody>
          <a:bodyPr/>
          <a:lstStyle/>
          <a:p>
            <a:r>
              <a:rPr lang="pt-BR" dirty="0"/>
              <a:t>XXXIII Congresso de Iniciação Científica da Unicamp – 2025</a:t>
            </a:r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123C4926-982F-4467-B0B9-DDE952FFF7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940800" y="6453188"/>
            <a:ext cx="2917825" cy="323850"/>
          </a:xfrm>
        </p:spPr>
        <p:txBody>
          <a:bodyPr/>
          <a:lstStyle/>
          <a:p>
            <a:fld id="{A4AF23D8-F3C7-4241-8B92-FA9505B3EAD2}" type="slidenum">
              <a:rPr lang="pt-BR" smtClean="0"/>
              <a:t>5</a:t>
            </a:fld>
            <a:endParaRPr lang="pt-BR" dirty="0"/>
          </a:p>
        </p:txBody>
      </p:sp>
      <p:sp>
        <p:nvSpPr>
          <p:cNvPr id="11" name="CaixaDeTexto 10">
            <a:extLst>
              <a:ext uri="{FF2B5EF4-FFF2-40B4-BE49-F238E27FC236}">
                <a16:creationId xmlns:a16="http://schemas.microsoft.com/office/drawing/2014/main" id="{0EE19ECF-99D2-4EB8-90B3-504EC7F17CD5}"/>
              </a:ext>
            </a:extLst>
          </p:cNvPr>
          <p:cNvSpPr txBox="1"/>
          <p:nvPr/>
        </p:nvSpPr>
        <p:spPr>
          <a:xfrm>
            <a:off x="334964" y="3429000"/>
            <a:ext cx="7632699" cy="29722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t-BR" sz="1600" b="1" kern="1400" spc="-5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CONCLUSÕES</a:t>
            </a:r>
            <a:endParaRPr lang="pt-BR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	Cras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tincidunt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dictum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bibendum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. Nunc augue ipsum,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auctor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ut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blandit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pretium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consequat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eu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odio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Nullam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eros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nunc,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vehicula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ut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pellentesque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ut,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aliquam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non erat.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Duis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porta justo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sapien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, non tempus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dui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congue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id.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Proin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maximus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massa,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eget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pulvinar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ex.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Praesent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quam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magna,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eleifend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eget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massa ac,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sagittis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semper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urna.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Praesent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aliquet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molestie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neque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, non porta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lacus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Sed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neque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ipsum,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pellentesque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ut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fringilla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quis,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iaculis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lorem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Integer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non urna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ligula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. Ut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convallis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dolor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urna, quis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iaculis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justo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tincidunt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at. Vestibulum ante ipsum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primis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faucibus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orci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luctus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et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ultrices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posuere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cubilia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curae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Donec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non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risus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sed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ipsum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feugiat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aliquet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vehicula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eu libero.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Phasellus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egestas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eros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velit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tempus, et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rhoncus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nibh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lobortis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Mauris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nibh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magna,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rhoncus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in urna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vel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bibendum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bibendum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ex.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Mauris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lobortis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tincidunt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diam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, eu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hendrerit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dui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>
              <a:lnSpc>
                <a:spcPct val="150000"/>
              </a:lnSpc>
            </a:pP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Aliquam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eu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finibus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tellus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nec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euismod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odio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Duis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eu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eleifend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enim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. Cras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pretium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volutpat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nisi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ut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sagittis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Nulla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vel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tellus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ac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lectus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tristique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bibendum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vel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quis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tellus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Suspendisse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potenti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. Ut porta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diam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id sem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elementum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malesuada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. Nunc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imperdiet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lorem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vel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scelerisque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. Nunc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aliquam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blandit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accumsan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Donec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urna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lorem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iaculis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id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arcu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sit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bibendum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interdum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libero.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Morbi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interdum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ullamcorper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diam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pulvinar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tincidunt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Duis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ultrices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sapien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diam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maximus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dirty="0" err="1">
                <a:latin typeface="Arial" panose="020B0604020202020204" pitchFamily="34" charset="0"/>
                <a:cs typeface="Arial" panose="020B0604020202020204" pitchFamily="34" charset="0"/>
              </a:rPr>
              <a:t>porttitor</a:t>
            </a: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</p:txBody>
      </p:sp>
      <p:sp>
        <p:nvSpPr>
          <p:cNvPr id="12" name="CaixaDeTexto 11">
            <a:extLst>
              <a:ext uri="{FF2B5EF4-FFF2-40B4-BE49-F238E27FC236}">
                <a16:creationId xmlns:a16="http://schemas.microsoft.com/office/drawing/2014/main" id="{946C0CE4-6BD3-4D8A-9CBC-D53F3CC0C047}"/>
              </a:ext>
            </a:extLst>
          </p:cNvPr>
          <p:cNvSpPr txBox="1"/>
          <p:nvPr/>
        </p:nvSpPr>
        <p:spPr>
          <a:xfrm>
            <a:off x="8112125" y="260350"/>
            <a:ext cx="3744922" cy="33877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pt-BR" sz="1600" b="1" dirty="0">
                <a:latin typeface="Arial" panose="020B0604020202020204" pitchFamily="34" charset="0"/>
                <a:cs typeface="Arial" panose="020B0604020202020204" pitchFamily="34" charset="0"/>
              </a:rPr>
              <a:t>BIBLIOGRAFIA</a:t>
            </a:r>
          </a:p>
          <a:p>
            <a:pPr algn="just">
              <a:lnSpc>
                <a:spcPct val="150000"/>
              </a:lnSpc>
            </a:pPr>
            <a:r>
              <a:rPr lang="pt-BR" sz="1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PRIMO, José. </a:t>
            </a:r>
            <a:r>
              <a:rPr lang="pt-BR" sz="10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Título do primeiro exemplo de bibliografia.</a:t>
            </a:r>
            <a:r>
              <a:rPr lang="pt-BR" sz="1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Cidade, Editora, 20XX</a:t>
            </a:r>
          </a:p>
          <a:p>
            <a:pPr algn="just">
              <a:lnSpc>
                <a:spcPct val="150000"/>
              </a:lnSpc>
            </a:pPr>
            <a:r>
              <a:rPr lang="pt-BR" sz="1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SEGUNDO, João (Org.), </a:t>
            </a:r>
            <a:r>
              <a:rPr lang="pt-BR" sz="10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Título do segundo exemplo de bibliografia. </a:t>
            </a:r>
            <a:r>
              <a:rPr lang="pt-BR" sz="1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Cidade, Editora, 19XX</a:t>
            </a:r>
          </a:p>
          <a:p>
            <a:pPr algn="just">
              <a:lnSpc>
                <a:spcPct val="150000"/>
              </a:lnSpc>
            </a:pPr>
            <a:r>
              <a:rPr lang="pt-BR" sz="1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NOME DA INSTITUIÇÃO. </a:t>
            </a:r>
            <a:r>
              <a:rPr lang="pt-BR" sz="10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Título do terceiro exemplo de bibliografia. </a:t>
            </a:r>
            <a:r>
              <a:rPr lang="pt-BR" sz="1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Cidade, Editora, 19XX</a:t>
            </a:r>
          </a:p>
          <a:p>
            <a:pPr algn="just">
              <a:lnSpc>
                <a:spcPct val="150000"/>
              </a:lnSpc>
            </a:pPr>
            <a:r>
              <a:rPr lang="pt-BR" sz="1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TERZIO, Antônio. Título de Artigo usado como exemplo de bibliografia. </a:t>
            </a:r>
            <a:r>
              <a:rPr lang="pt-BR" sz="10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Revista/Periódico usado como exemplo</a:t>
            </a:r>
            <a:r>
              <a:rPr lang="pt-BR" sz="1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Cidade, v. XX, p. XX-YY, 20XX (ano de publicação)</a:t>
            </a:r>
          </a:p>
          <a:p>
            <a:pPr algn="just">
              <a:lnSpc>
                <a:spcPct val="150000"/>
              </a:lnSpc>
            </a:pPr>
            <a:r>
              <a:rPr lang="pt-BR" sz="1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VIERTE, Maria. </a:t>
            </a:r>
            <a:r>
              <a:rPr lang="pt-BR" sz="10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Título do quarto exemplo de bibliografia, com mesmo ano do quinto.</a:t>
            </a:r>
            <a:r>
              <a:rPr lang="pt-BR" sz="1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Cidade, Editora, 20XXa</a:t>
            </a:r>
          </a:p>
          <a:p>
            <a:pPr>
              <a:lnSpc>
                <a:spcPct val="150000"/>
              </a:lnSpc>
            </a:pPr>
            <a:r>
              <a:rPr lang="pt-BR" sz="1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VIERTE, Maria. </a:t>
            </a:r>
            <a:r>
              <a:rPr lang="pt-BR" sz="10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Título do quinto exemplo de bibliografia, com mesmo ano do quarto. </a:t>
            </a:r>
            <a:r>
              <a:rPr lang="pt-BR" sz="1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Cidade, Editora, 20XXb</a:t>
            </a:r>
            <a:endParaRPr lang="pt-BR" sz="1000" b="1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grpSp>
        <p:nvGrpSpPr>
          <p:cNvPr id="7" name="Agrupar 6">
            <a:extLst>
              <a:ext uri="{FF2B5EF4-FFF2-40B4-BE49-F238E27FC236}">
                <a16:creationId xmlns:a16="http://schemas.microsoft.com/office/drawing/2014/main" id="{C945033B-A00D-4509-84F4-248291DB2142}"/>
              </a:ext>
            </a:extLst>
          </p:cNvPr>
          <p:cNvGrpSpPr/>
          <p:nvPr/>
        </p:nvGrpSpPr>
        <p:grpSpPr>
          <a:xfrm>
            <a:off x="532387" y="260350"/>
            <a:ext cx="7376536" cy="3168650"/>
            <a:chOff x="532387" y="260350"/>
            <a:chExt cx="7376536" cy="3168650"/>
          </a:xfrm>
        </p:grpSpPr>
        <p:pic>
          <p:nvPicPr>
            <p:cNvPr id="3" name="Imagem 2">
              <a:extLst>
                <a:ext uri="{FF2B5EF4-FFF2-40B4-BE49-F238E27FC236}">
                  <a16:creationId xmlns:a16="http://schemas.microsoft.com/office/drawing/2014/main" id="{0DE7F2A5-9360-4D30-9E66-1797ECD49DD5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64755" y="260351"/>
              <a:ext cx="2686538" cy="2686538"/>
            </a:xfrm>
            <a:prstGeom prst="rect">
              <a:avLst/>
            </a:prstGeom>
            <a:ln>
              <a:solidFill>
                <a:schemeClr val="tx1"/>
              </a:solidFill>
            </a:ln>
          </p:spPr>
        </p:pic>
        <p:sp>
          <p:nvSpPr>
            <p:cNvPr id="4" name="CaixaDeTexto 3">
              <a:extLst>
                <a:ext uri="{FF2B5EF4-FFF2-40B4-BE49-F238E27FC236}">
                  <a16:creationId xmlns:a16="http://schemas.microsoft.com/office/drawing/2014/main" id="{BB3133DA-FDAB-413D-84A4-9CEFCC3A2AD7}"/>
                </a:ext>
              </a:extLst>
            </p:cNvPr>
            <p:cNvSpPr txBox="1"/>
            <p:nvPr/>
          </p:nvSpPr>
          <p:spPr>
            <a:xfrm>
              <a:off x="532387" y="2967335"/>
              <a:ext cx="331686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800" b="1" i="1" dirty="0">
                  <a:latin typeface="Arial" panose="020B0604020202020204" pitchFamily="34" charset="0"/>
                  <a:cs typeface="Arial" panose="020B0604020202020204" pitchFamily="34" charset="0"/>
                </a:rPr>
                <a:t>Fig. 7 - </a:t>
              </a:r>
              <a:r>
                <a:rPr lang="pt-BR" sz="800" b="1" i="1" dirty="0" err="1">
                  <a:latin typeface="Arial" panose="020B0604020202020204" pitchFamily="34" charset="0"/>
                  <a:cs typeface="Arial" panose="020B0604020202020204" pitchFamily="34" charset="0"/>
                </a:rPr>
                <a:t>Agapornis</a:t>
              </a:r>
              <a:r>
                <a:rPr lang="pt-BR" sz="800" b="1" i="1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pt-BR" sz="800" b="1" i="1" dirty="0" err="1">
                  <a:latin typeface="Arial" panose="020B0604020202020204" pitchFamily="34" charset="0"/>
                  <a:cs typeface="Arial" panose="020B0604020202020204" pitchFamily="34" charset="0"/>
                </a:rPr>
                <a:t>roseicollis</a:t>
              </a:r>
              <a:r>
                <a:rPr lang="pt-BR" sz="800" b="1" i="1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pt-BR" sz="800" b="1" i="1" dirty="0" err="1">
                  <a:latin typeface="Arial" panose="020B0604020202020204" pitchFamily="34" charset="0"/>
                  <a:cs typeface="Arial" panose="020B0604020202020204" pitchFamily="34" charset="0"/>
                </a:rPr>
                <a:t>roseicollis</a:t>
              </a:r>
              <a:r>
                <a:rPr lang="pt-BR" sz="800" b="1" i="1" dirty="0">
                  <a:latin typeface="Arial" panose="020B0604020202020204" pitchFamily="34" charset="0"/>
                  <a:cs typeface="Arial" panose="020B0604020202020204" pitchFamily="34" charset="0"/>
                </a:rPr>
                <a:t> – fonte: </a:t>
              </a:r>
              <a:r>
                <a:rPr lang="pt-BR" sz="800" dirty="0">
                  <a:hlinkClick r:id="rId3"/>
                </a:rPr>
                <a:t>https://commons.wikimedia.org/w/index.php?title=File:Rosy-faced_lovebird_(Agapornis_roseicollis_roseicollis)_2.jpg&amp;oldid=446215642</a:t>
              </a:r>
              <a:endParaRPr lang="pt-BR" sz="800" b="1" i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pic>
          <p:nvPicPr>
            <p:cNvPr id="6" name="Imagem 5">
              <a:extLst>
                <a:ext uri="{FF2B5EF4-FFF2-40B4-BE49-F238E27FC236}">
                  <a16:creationId xmlns:a16="http://schemas.microsoft.com/office/drawing/2014/main" id="{5E7CD640-1298-4676-9E8D-37AA3DFE8234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950855" y="260350"/>
              <a:ext cx="3958068" cy="2686538"/>
            </a:xfrm>
            <a:prstGeom prst="rect">
              <a:avLst/>
            </a:prstGeom>
            <a:ln>
              <a:solidFill>
                <a:schemeClr val="tx1"/>
              </a:solidFill>
            </a:ln>
          </p:spPr>
        </p:pic>
        <p:sp>
          <p:nvSpPr>
            <p:cNvPr id="13" name="CaixaDeTexto 12">
              <a:extLst>
                <a:ext uri="{FF2B5EF4-FFF2-40B4-BE49-F238E27FC236}">
                  <a16:creationId xmlns:a16="http://schemas.microsoft.com/office/drawing/2014/main" id="{280CA01D-8D08-465F-B159-FB0C44FCF45B}"/>
                </a:ext>
              </a:extLst>
            </p:cNvPr>
            <p:cNvSpPr txBox="1"/>
            <p:nvPr/>
          </p:nvSpPr>
          <p:spPr>
            <a:xfrm>
              <a:off x="3950854" y="2967335"/>
              <a:ext cx="395806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800" b="1" i="1" dirty="0">
                  <a:latin typeface="Arial" panose="020B0604020202020204" pitchFamily="34" charset="0"/>
                  <a:cs typeface="Arial" panose="020B0604020202020204" pitchFamily="34" charset="0"/>
                </a:rPr>
                <a:t>Fig. 8 – </a:t>
              </a:r>
              <a:r>
                <a:rPr lang="pt-BR" sz="800" b="1" i="1" dirty="0" err="1">
                  <a:latin typeface="Arial" panose="020B0604020202020204" pitchFamily="34" charset="0"/>
                  <a:cs typeface="Arial" panose="020B0604020202020204" pitchFamily="34" charset="0"/>
                </a:rPr>
                <a:t>Eudyptula</a:t>
              </a:r>
              <a:r>
                <a:rPr lang="pt-BR" sz="800" b="1" i="1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pt-BR" sz="800" b="1" i="1" dirty="0" err="1">
                  <a:latin typeface="Arial" panose="020B0604020202020204" pitchFamily="34" charset="0"/>
                  <a:cs typeface="Arial" panose="020B0604020202020204" pitchFamily="34" charset="0"/>
                </a:rPr>
                <a:t>minor</a:t>
              </a:r>
              <a:r>
                <a:rPr lang="pt-BR" sz="800" b="1" i="1" dirty="0">
                  <a:latin typeface="Arial" panose="020B0604020202020204" pitchFamily="34" charset="0"/>
                  <a:cs typeface="Arial" panose="020B0604020202020204" pitchFamily="34" charset="0"/>
                </a:rPr>
                <a:t>– fonte: </a:t>
              </a:r>
              <a:r>
                <a:rPr lang="pt-BR" sz="800" dirty="0">
                  <a:latin typeface="Arial" panose="020B0604020202020204" pitchFamily="34" charset="0"/>
                  <a:cs typeface="Arial" panose="020B0604020202020204" pitchFamily="34" charset="0"/>
                  <a:hlinkClick r:id="rId5"/>
                </a:rPr>
                <a:t>https://commons.wikimedia.org/w/</a:t>
              </a:r>
              <a:r>
                <a:rPr lang="pt-BR" sz="800" dirty="0" err="1">
                  <a:latin typeface="Arial" panose="020B0604020202020204" pitchFamily="34" charset="0"/>
                  <a:cs typeface="Arial" panose="020B0604020202020204" pitchFamily="34" charset="0"/>
                  <a:hlinkClick r:id="rId5"/>
                </a:rPr>
                <a:t>index.php?title</a:t>
              </a:r>
              <a:r>
                <a:rPr lang="pt-BR" sz="800" dirty="0">
                  <a:latin typeface="Arial" panose="020B0604020202020204" pitchFamily="34" charset="0"/>
                  <a:cs typeface="Arial" panose="020B0604020202020204" pitchFamily="34" charset="0"/>
                  <a:hlinkClick r:id="rId5"/>
                </a:rPr>
                <a:t>=File:Eudyptula_minor_family_exiting_burrow.jpg&amp;oldid=497761928</a:t>
              </a:r>
              <a:r>
                <a:rPr lang="pt-BR" sz="800" dirty="0">
                  <a:latin typeface="Arial" panose="020B0604020202020204" pitchFamily="34" charset="0"/>
                  <a:cs typeface="Arial" panose="020B0604020202020204" pitchFamily="34" charset="0"/>
                </a:rPr>
                <a:t>. </a:t>
              </a:r>
              <a:endParaRPr lang="pt-BR" sz="800" b="1" i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02226358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1569</TotalTime>
  <Words>2723</Words>
  <Application>Microsoft Office PowerPoint</Application>
  <PresentationFormat>Widescreen</PresentationFormat>
  <Paragraphs>73</Paragraphs>
  <Slides>5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Pró-Reitoria de Pesquisa/Unicamp</dc:creator>
  <cp:lastModifiedBy>Marcos Yakuwa Mekaru</cp:lastModifiedBy>
  <cp:revision>13</cp:revision>
  <dcterms:created xsi:type="dcterms:W3CDTF">2021-06-25T12:55:42Z</dcterms:created>
  <dcterms:modified xsi:type="dcterms:W3CDTF">2025-06-30T15:06:26Z</dcterms:modified>
</cp:coreProperties>
</file>